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4" r:id="rId9"/>
    <p:sldId id="265" r:id="rId10"/>
    <p:sldId id="267" r:id="rId11"/>
    <p:sldId id="263" r:id="rId12"/>
    <p:sldId id="269" r:id="rId13"/>
    <p:sldId id="268" r:id="rId14"/>
    <p:sldId id="271" r:id="rId15"/>
    <p:sldId id="270"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6" r:id="rId30"/>
    <p:sldId id="287" r:id="rId31"/>
    <p:sldId id="290" r:id="rId32"/>
    <p:sldId id="291" r:id="rId33"/>
    <p:sldId id="293" r:id="rId34"/>
    <p:sldId id="294" r:id="rId35"/>
    <p:sldId id="295" r:id="rId36"/>
    <p:sldId id="299" r:id="rId37"/>
    <p:sldId id="300" r:id="rId38"/>
    <p:sldId id="301" r:id="rId39"/>
    <p:sldId id="296" r:id="rId40"/>
    <p:sldId id="297" r:id="rId41"/>
    <p:sldId id="298" r:id="rId42"/>
    <p:sldId id="292" r:id="rId43"/>
    <p:sldId id="303" r:id="rId44"/>
    <p:sldId id="304" r:id="rId45"/>
    <p:sldId id="305" r:id="rId46"/>
    <p:sldId id="306" r:id="rId47"/>
    <p:sldId id="307" r:id="rId48"/>
    <p:sldId id="314" r:id="rId49"/>
    <p:sldId id="308" r:id="rId50"/>
    <p:sldId id="309" r:id="rId51"/>
    <p:sldId id="315" r:id="rId52"/>
    <p:sldId id="316" r:id="rId53"/>
    <p:sldId id="317" r:id="rId54"/>
    <p:sldId id="318" r:id="rId55"/>
    <p:sldId id="319" r:id="rId56"/>
    <p:sldId id="320" r:id="rId57"/>
    <p:sldId id="321" r:id="rId58"/>
    <p:sldId id="310" r:id="rId59"/>
    <p:sldId id="311" r:id="rId60"/>
    <p:sldId id="312" r:id="rId61"/>
    <p:sldId id="313" r:id="rId62"/>
    <p:sldId id="302" r:id="rId63"/>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4" d="100"/>
          <a:sy n="74" d="100"/>
        </p:scale>
        <p:origin x="-97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0" name="9 Triángulo rectángulo"/>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8 Título"/>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s-ES" smtClean="0"/>
              <a:t>Haga clic para modificar el estilo de título del patrón</a:t>
            </a:r>
            <a:endParaRPr kumimoji="0" lang="en-US"/>
          </a:p>
        </p:txBody>
      </p:sp>
      <p:sp>
        <p:nvSpPr>
          <p:cNvPr id="17" name="16 Subtítulo"/>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smtClean="0"/>
              <a:t>Haga clic para modificar el estilo de subtítulo del patrón</a:t>
            </a:r>
            <a:endParaRPr kumimoji="0" lang="en-US"/>
          </a:p>
        </p:txBody>
      </p:sp>
      <p:grpSp>
        <p:nvGrpSpPr>
          <p:cNvPr id="2" name="1 Grupo"/>
          <p:cNvGrpSpPr/>
          <p:nvPr/>
        </p:nvGrpSpPr>
        <p:grpSpPr>
          <a:xfrm>
            <a:off x="-3765" y="4953000"/>
            <a:ext cx="9147765" cy="1912088"/>
            <a:chOff x="-3765" y="4832896"/>
            <a:chExt cx="9147765" cy="2032192"/>
          </a:xfrm>
        </p:grpSpPr>
        <p:sp>
          <p:nvSpPr>
            <p:cNvPr id="7" name="6 Forma libre"/>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7 Forma libre"/>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10 Forma libre"/>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11 Conector recto"/>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29 Marcador de fecha"/>
          <p:cNvSpPr>
            <a:spLocks noGrp="1"/>
          </p:cNvSpPr>
          <p:nvPr>
            <p:ph type="dt" sz="half" idx="10"/>
          </p:nvPr>
        </p:nvSpPr>
        <p:spPr/>
        <p:txBody>
          <a:bodyPr/>
          <a:lstStyle>
            <a:lvl1pPr>
              <a:defRPr>
                <a:solidFill>
                  <a:srgbClr val="FFFFFF"/>
                </a:solidFill>
              </a:defRPr>
            </a:lvl1pPr>
            <a:extLst/>
          </a:lstStyle>
          <a:p>
            <a:fld id="{459EEE3A-171E-4397-8A17-05197066CE0B}" type="datetimeFigureOut">
              <a:rPr lang="es-MX" smtClean="0"/>
              <a:t>15/03/2013</a:t>
            </a:fld>
            <a:endParaRPr lang="es-MX"/>
          </a:p>
        </p:txBody>
      </p:sp>
      <p:sp>
        <p:nvSpPr>
          <p:cNvPr id="19" name="18 Marcador de pie de página"/>
          <p:cNvSpPr>
            <a:spLocks noGrp="1"/>
          </p:cNvSpPr>
          <p:nvPr>
            <p:ph type="ftr" sz="quarter" idx="11"/>
          </p:nvPr>
        </p:nvSpPr>
        <p:spPr/>
        <p:txBody>
          <a:bodyPr/>
          <a:lstStyle>
            <a:lvl1pPr>
              <a:defRPr>
                <a:solidFill>
                  <a:schemeClr val="accent1">
                    <a:tint val="20000"/>
                  </a:schemeClr>
                </a:solidFill>
              </a:defRPr>
            </a:lvl1pPr>
            <a:extLst/>
          </a:lstStyle>
          <a:p>
            <a:endParaRPr lang="es-MX"/>
          </a:p>
        </p:txBody>
      </p:sp>
      <p:sp>
        <p:nvSpPr>
          <p:cNvPr id="27" name="26 Marcador de número de diapositiva"/>
          <p:cNvSpPr>
            <a:spLocks noGrp="1"/>
          </p:cNvSpPr>
          <p:nvPr>
            <p:ph type="sldNum" sz="quarter" idx="12"/>
          </p:nvPr>
        </p:nvSpPr>
        <p:spPr/>
        <p:txBody>
          <a:bodyPr/>
          <a:lstStyle>
            <a:lvl1pPr>
              <a:defRPr>
                <a:solidFill>
                  <a:srgbClr val="FFFFFF"/>
                </a:solidFill>
              </a:defRPr>
            </a:lvl1pPr>
            <a:extLst/>
          </a:lstStyle>
          <a:p>
            <a:fld id="{2EE945FE-D210-41B5-BC69-D20F4B9FD72A}" type="slidenum">
              <a:rPr lang="es-MX" smtClean="0"/>
              <a:t>‹Nº›</a:t>
            </a:fld>
            <a:endParaRPr lang="es-MX"/>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459EEE3A-171E-4397-8A17-05197066CE0B}" type="datetimeFigureOut">
              <a:rPr lang="es-MX" smtClean="0"/>
              <a:t>15/03/2013</a:t>
            </a:fld>
            <a:endParaRPr lang="es-MX"/>
          </a:p>
        </p:txBody>
      </p:sp>
      <p:sp>
        <p:nvSpPr>
          <p:cNvPr id="5" name="4 Marcador de pie de página"/>
          <p:cNvSpPr>
            <a:spLocks noGrp="1"/>
          </p:cNvSpPr>
          <p:nvPr>
            <p:ph type="ftr" sz="quarter" idx="11"/>
          </p:nvPr>
        </p:nvSpPr>
        <p:spPr/>
        <p:txBody>
          <a:bodyPr/>
          <a:lstStyle>
            <a:extLst/>
          </a:lstStyle>
          <a:p>
            <a:endParaRPr lang="es-MX"/>
          </a:p>
        </p:txBody>
      </p:sp>
      <p:sp>
        <p:nvSpPr>
          <p:cNvPr id="6" name="5 Marcador de número de diapositiva"/>
          <p:cNvSpPr>
            <a:spLocks noGrp="1"/>
          </p:cNvSpPr>
          <p:nvPr>
            <p:ph type="sldNum" sz="quarter" idx="12"/>
          </p:nvPr>
        </p:nvSpPr>
        <p:spPr/>
        <p:txBody>
          <a:bodyPr/>
          <a:lstStyle>
            <a:extLst/>
          </a:lstStyle>
          <a:p>
            <a:fld id="{2EE945FE-D210-41B5-BC69-D20F4B9FD72A}" type="slidenum">
              <a:rPr lang="es-MX" smtClean="0"/>
              <a:t>‹Nº›</a:t>
            </a:fld>
            <a:endParaRPr lang="es-MX"/>
          </a:p>
        </p:txBody>
      </p:sp>
      <p:sp>
        <p:nvSpPr>
          <p:cNvPr id="7" name="6 Título"/>
          <p:cNvSpPr>
            <a:spLocks noGrp="1"/>
          </p:cNvSpPr>
          <p:nvPr>
            <p:ph type="title"/>
          </p:nvPr>
        </p:nvSpPr>
        <p:spPr/>
        <p:txBody>
          <a:bodyPr rtlCol="0"/>
          <a:lstStyle>
            <a:extLst/>
          </a:lstStyle>
          <a:p>
            <a:r>
              <a:rPr kumimoji="0" lang="es-ES" smtClean="0"/>
              <a:t>Haga clic para modificar el estilo de título del patrón</a:t>
            </a:r>
            <a:endParaRPr kumimoji="0"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extLst/>
          </a:lstStyle>
          <a:p>
            <a:fld id="{459EEE3A-171E-4397-8A17-05197066CE0B}" type="datetimeFigureOut">
              <a:rPr lang="es-MX" smtClean="0"/>
              <a:t>15/03/2013</a:t>
            </a:fld>
            <a:endParaRPr lang="es-MX"/>
          </a:p>
        </p:txBody>
      </p:sp>
      <p:sp>
        <p:nvSpPr>
          <p:cNvPr id="5" name="4 Marcador de pie de página"/>
          <p:cNvSpPr>
            <a:spLocks noGrp="1"/>
          </p:cNvSpPr>
          <p:nvPr>
            <p:ph type="ftr" sz="quarter" idx="11"/>
          </p:nvPr>
        </p:nvSpPr>
        <p:spPr/>
        <p:txBody>
          <a:bodyPr/>
          <a:lstStyle>
            <a:extLst/>
          </a:lstStyle>
          <a:p>
            <a:endParaRPr lang="es-MX"/>
          </a:p>
        </p:txBody>
      </p:sp>
      <p:sp>
        <p:nvSpPr>
          <p:cNvPr id="6" name="5 Marcador de número de diapositiva"/>
          <p:cNvSpPr>
            <a:spLocks noGrp="1"/>
          </p:cNvSpPr>
          <p:nvPr>
            <p:ph type="sldNum" sz="quarter" idx="12"/>
          </p:nvPr>
        </p:nvSpPr>
        <p:spPr/>
        <p:txBody>
          <a:bodyPr/>
          <a:lstStyle>
            <a:extLst/>
          </a:lstStyle>
          <a:p>
            <a:fld id="{2EE945FE-D210-41B5-BC69-D20F4B9FD72A}" type="slidenum">
              <a:rPr lang="es-MX" smtClean="0"/>
              <a:t>‹Nº›</a:t>
            </a:fld>
            <a:endParaRPr lang="es-MX"/>
          </a:p>
        </p:txBody>
      </p:sp>
      <p:sp>
        <p:nvSpPr>
          <p:cNvPr id="7" name="6 Cheurón"/>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7 Cheurón"/>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bg>
      <p:bgRef idx="1002">
        <a:schemeClr val="bg1"/>
      </p:bgRef>
    </p:bg>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459EEE3A-171E-4397-8A17-05197066CE0B}" type="datetimeFigureOut">
              <a:rPr lang="es-MX" smtClean="0"/>
              <a:t>15/03/2013</a:t>
            </a:fld>
            <a:endParaRPr lang="es-MX"/>
          </a:p>
        </p:txBody>
      </p:sp>
      <p:sp>
        <p:nvSpPr>
          <p:cNvPr id="6" name="5 Marcador de pie de página"/>
          <p:cNvSpPr>
            <a:spLocks noGrp="1"/>
          </p:cNvSpPr>
          <p:nvPr>
            <p:ph type="ftr" sz="quarter" idx="11"/>
          </p:nvPr>
        </p:nvSpPr>
        <p:spPr/>
        <p:txBody>
          <a:bodyPr/>
          <a:lstStyle>
            <a:extLst/>
          </a:lstStyle>
          <a:p>
            <a:endParaRPr lang="es-MX"/>
          </a:p>
        </p:txBody>
      </p:sp>
      <p:sp>
        <p:nvSpPr>
          <p:cNvPr id="7" name="6 Marcador de número de diapositiva"/>
          <p:cNvSpPr>
            <a:spLocks noGrp="1"/>
          </p:cNvSpPr>
          <p:nvPr>
            <p:ph type="sldNum" sz="quarter" idx="12"/>
          </p:nvPr>
        </p:nvSpPr>
        <p:spPr/>
        <p:txBody>
          <a:bodyPr/>
          <a:lstStyle>
            <a:extLst/>
          </a:lstStyle>
          <a:p>
            <a:fld id="{2EE945FE-D210-41B5-BC69-D20F4B9FD72A}" type="slidenum">
              <a:rPr lang="es-MX" smtClean="0"/>
              <a:t>‹Nº›</a:t>
            </a:fld>
            <a:endParaRPr lang="es-MX"/>
          </a:p>
        </p:txBody>
      </p:sp>
      <p:sp>
        <p:nvSpPr>
          <p:cNvPr id="8" name="7 Título"/>
          <p:cNvSpPr>
            <a:spLocks noGrp="1"/>
          </p:cNvSpPr>
          <p:nvPr>
            <p:ph type="title"/>
          </p:nvPr>
        </p:nvSpPr>
        <p:spPr/>
        <p:txBody>
          <a:bodyPr rtlCol="0"/>
          <a:lstStyle>
            <a:extLst/>
          </a:lstStyle>
          <a:p>
            <a:r>
              <a:rPr kumimoji="0" lang="es-ES" smtClean="0"/>
              <a:t>Haga clic para modificar el estilo de título del patrón</a:t>
            </a:r>
            <a:endParaRPr kumimoji="0" lang="en-US"/>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bg>
      <p:bgRef idx="1003">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8229600" cy="1143000"/>
          </a:xfrm>
        </p:spPr>
        <p:txBody>
          <a:bodyPr anchor="ctr"/>
          <a:lstStyle>
            <a:lvl1pPr>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extLst/>
          </a:lstStyle>
          <a:p>
            <a:fld id="{459EEE3A-171E-4397-8A17-05197066CE0B}" type="datetimeFigureOut">
              <a:rPr lang="es-MX" smtClean="0"/>
              <a:t>15/03/2013</a:t>
            </a:fld>
            <a:endParaRPr lang="es-MX"/>
          </a:p>
        </p:txBody>
      </p:sp>
      <p:sp>
        <p:nvSpPr>
          <p:cNvPr id="8" name="7 Marcador de pie de página"/>
          <p:cNvSpPr>
            <a:spLocks noGrp="1"/>
          </p:cNvSpPr>
          <p:nvPr>
            <p:ph type="ftr" sz="quarter" idx="11"/>
          </p:nvPr>
        </p:nvSpPr>
        <p:spPr/>
        <p:txBody>
          <a:bodyPr/>
          <a:lstStyle>
            <a:extLst/>
          </a:lstStyle>
          <a:p>
            <a:endParaRPr lang="es-MX"/>
          </a:p>
        </p:txBody>
      </p:sp>
      <p:sp>
        <p:nvSpPr>
          <p:cNvPr id="9" name="8 Marcador de número de diapositiva"/>
          <p:cNvSpPr>
            <a:spLocks noGrp="1"/>
          </p:cNvSpPr>
          <p:nvPr>
            <p:ph type="sldNum" sz="quarter" idx="12"/>
          </p:nvPr>
        </p:nvSpPr>
        <p:spPr/>
        <p:txBody>
          <a:bodyPr/>
          <a:lstStyle>
            <a:extLst/>
          </a:lstStyle>
          <a:p>
            <a:fld id="{2EE945FE-D210-41B5-BC69-D20F4B9FD72A}" type="slidenum">
              <a:rPr lang="es-MX" smtClean="0"/>
              <a:t>‹Nº›</a:t>
            </a:fld>
            <a:endParaRPr lang="es-MX"/>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bg>
      <p:bgRef idx="1002">
        <a:schemeClr val="bg1"/>
      </p:bgRef>
    </p:bg>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extLst/>
          </a:lstStyle>
          <a:p>
            <a:fld id="{459EEE3A-171E-4397-8A17-05197066CE0B}" type="datetimeFigureOut">
              <a:rPr lang="es-MX" smtClean="0"/>
              <a:t>15/03/2013</a:t>
            </a:fld>
            <a:endParaRPr lang="es-MX"/>
          </a:p>
        </p:txBody>
      </p:sp>
      <p:sp>
        <p:nvSpPr>
          <p:cNvPr id="4" name="3 Marcador de pie de página"/>
          <p:cNvSpPr>
            <a:spLocks noGrp="1"/>
          </p:cNvSpPr>
          <p:nvPr>
            <p:ph type="ftr" sz="quarter" idx="11"/>
          </p:nvPr>
        </p:nvSpPr>
        <p:spPr/>
        <p:txBody>
          <a:bodyPr/>
          <a:lstStyle>
            <a:extLst/>
          </a:lstStyle>
          <a:p>
            <a:endParaRPr lang="es-MX"/>
          </a:p>
        </p:txBody>
      </p:sp>
      <p:sp>
        <p:nvSpPr>
          <p:cNvPr id="5" name="4 Marcador de número de diapositiva"/>
          <p:cNvSpPr>
            <a:spLocks noGrp="1"/>
          </p:cNvSpPr>
          <p:nvPr>
            <p:ph type="sldNum" sz="quarter" idx="12"/>
          </p:nvPr>
        </p:nvSpPr>
        <p:spPr/>
        <p:txBody>
          <a:bodyPr/>
          <a:lstStyle>
            <a:extLst/>
          </a:lstStyle>
          <a:p>
            <a:fld id="{2EE945FE-D210-41B5-BC69-D20F4B9FD72A}" type="slidenum">
              <a:rPr lang="es-MX" smtClean="0"/>
              <a:t>‹Nº›</a:t>
            </a:fld>
            <a:endParaRPr lang="es-MX"/>
          </a:p>
        </p:txBody>
      </p:sp>
      <p:sp>
        <p:nvSpPr>
          <p:cNvPr id="6" name="5 Título"/>
          <p:cNvSpPr>
            <a:spLocks noGrp="1"/>
          </p:cNvSpPr>
          <p:nvPr>
            <p:ph type="title"/>
          </p:nvPr>
        </p:nvSpPr>
        <p:spPr/>
        <p:txBody>
          <a:bodyPr rtlCol="0"/>
          <a:lstStyle>
            <a:extLst/>
          </a:lstStyle>
          <a:p>
            <a:r>
              <a:rPr kumimoji="0" lang="es-ES" smtClean="0"/>
              <a:t>Haga clic para modificar el estilo de título del patrón</a:t>
            </a:r>
            <a:endParaRPr kumimoji="0" lang="en-US"/>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extLst/>
          </a:lstStyle>
          <a:p>
            <a:fld id="{459EEE3A-171E-4397-8A17-05197066CE0B}" type="datetimeFigureOut">
              <a:rPr lang="es-MX" smtClean="0"/>
              <a:t>15/03/2013</a:t>
            </a:fld>
            <a:endParaRPr lang="es-MX"/>
          </a:p>
        </p:txBody>
      </p:sp>
      <p:sp>
        <p:nvSpPr>
          <p:cNvPr id="3" name="2 Marcador de pie de página"/>
          <p:cNvSpPr>
            <a:spLocks noGrp="1"/>
          </p:cNvSpPr>
          <p:nvPr>
            <p:ph type="ftr" sz="quarter" idx="11"/>
          </p:nvPr>
        </p:nvSpPr>
        <p:spPr/>
        <p:txBody>
          <a:bodyPr/>
          <a:lstStyle>
            <a:extLst/>
          </a:lstStyle>
          <a:p>
            <a:endParaRPr lang="es-MX"/>
          </a:p>
        </p:txBody>
      </p:sp>
      <p:sp>
        <p:nvSpPr>
          <p:cNvPr id="4" name="3 Marcador de número de diapositiva"/>
          <p:cNvSpPr>
            <a:spLocks noGrp="1"/>
          </p:cNvSpPr>
          <p:nvPr>
            <p:ph type="sldNum" sz="quarter" idx="12"/>
          </p:nvPr>
        </p:nvSpPr>
        <p:spPr/>
        <p:txBody>
          <a:bodyPr/>
          <a:lstStyle>
            <a:extLst/>
          </a:lstStyle>
          <a:p>
            <a:fld id="{2EE945FE-D210-41B5-BC69-D20F4B9FD72A}" type="slidenum">
              <a:rPr lang="es-MX" smtClean="0"/>
              <a:t>‹Nº›</a:t>
            </a:fld>
            <a:endParaRPr lang="es-MX"/>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3">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a:xfrm>
            <a:off x="6727032" y="6407944"/>
            <a:ext cx="1920240" cy="365760"/>
          </a:xfrm>
        </p:spPr>
        <p:txBody>
          <a:bodyPr/>
          <a:lstStyle>
            <a:extLst/>
          </a:lstStyle>
          <a:p>
            <a:fld id="{459EEE3A-171E-4397-8A17-05197066CE0B}" type="datetimeFigureOut">
              <a:rPr lang="es-MX" smtClean="0"/>
              <a:t>15/03/2013</a:t>
            </a:fld>
            <a:endParaRPr lang="es-MX"/>
          </a:p>
        </p:txBody>
      </p:sp>
      <p:sp>
        <p:nvSpPr>
          <p:cNvPr id="6" name="5 Marcador de pie de página"/>
          <p:cNvSpPr>
            <a:spLocks noGrp="1"/>
          </p:cNvSpPr>
          <p:nvPr>
            <p:ph type="ftr" sz="quarter" idx="11"/>
          </p:nvPr>
        </p:nvSpPr>
        <p:spPr/>
        <p:txBody>
          <a:bodyPr/>
          <a:lstStyle>
            <a:extLst/>
          </a:lstStyle>
          <a:p>
            <a:endParaRPr lang="es-MX"/>
          </a:p>
        </p:txBody>
      </p:sp>
      <p:sp>
        <p:nvSpPr>
          <p:cNvPr id="7" name="6 Marcador de número de diapositiva"/>
          <p:cNvSpPr>
            <a:spLocks noGrp="1"/>
          </p:cNvSpPr>
          <p:nvPr>
            <p:ph type="sldNum" sz="quarter" idx="12"/>
          </p:nvPr>
        </p:nvSpPr>
        <p:spPr/>
        <p:txBody>
          <a:bodyPr/>
          <a:lstStyle>
            <a:extLst/>
          </a:lstStyle>
          <a:p>
            <a:fld id="{2EE945FE-D210-41B5-BC69-D20F4B9FD72A}" type="slidenum">
              <a:rPr lang="es-MX" smtClean="0"/>
              <a:t>‹Nº›</a:t>
            </a:fld>
            <a:endParaRPr lang="es-MX"/>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bg>
      <p:bgRef idx="1002">
        <a:schemeClr val="bg1"/>
      </p:bgRef>
    </p:bg>
    <p:spTree>
      <p:nvGrpSpPr>
        <p:cNvPr id="1" name=""/>
        <p:cNvGrpSpPr/>
        <p:nvPr/>
      </p:nvGrpSpPr>
      <p:grpSpPr>
        <a:xfrm>
          <a:off x="0" y="0"/>
          <a:ext cx="0" cy="0"/>
          <a:chOff x="0" y="0"/>
          <a:chExt cx="0" cy="0"/>
        </a:xfrm>
      </p:grpSpPr>
      <p:sp>
        <p:nvSpPr>
          <p:cNvPr id="4" name="3 Marcador de texto"/>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s-ES" smtClean="0"/>
              <a:t>Haga clic para modificar el estilo de texto del patrón</a:t>
            </a:r>
          </a:p>
        </p:txBody>
      </p:sp>
      <p:sp>
        <p:nvSpPr>
          <p:cNvPr id="3" name="2 Marcador de posición de imagen"/>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s-ES" smtClean="0"/>
              <a:t>Haga clic en el icono para agregar una imagen</a:t>
            </a:r>
            <a:endParaRPr kumimoji="0" lang="en-US" dirty="0"/>
          </a:p>
        </p:txBody>
      </p:sp>
      <p:sp>
        <p:nvSpPr>
          <p:cNvPr id="5" name="4 Marcador de fecha"/>
          <p:cNvSpPr>
            <a:spLocks noGrp="1"/>
          </p:cNvSpPr>
          <p:nvPr>
            <p:ph type="dt" sz="half" idx="10"/>
          </p:nvPr>
        </p:nvSpPr>
        <p:spPr/>
        <p:txBody>
          <a:bodyPr/>
          <a:lstStyle>
            <a:lvl1pPr>
              <a:defRPr>
                <a:solidFill>
                  <a:schemeClr val="tx1"/>
                </a:solidFill>
              </a:defRPr>
            </a:lvl1pPr>
            <a:extLst/>
          </a:lstStyle>
          <a:p>
            <a:fld id="{459EEE3A-171E-4397-8A17-05197066CE0B}" type="datetimeFigureOut">
              <a:rPr lang="es-MX" smtClean="0"/>
              <a:t>15/03/2013</a:t>
            </a:fld>
            <a:endParaRPr lang="es-MX"/>
          </a:p>
        </p:txBody>
      </p:sp>
      <p:sp>
        <p:nvSpPr>
          <p:cNvPr id="6" name="5 Marcador de pie de página"/>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s-MX"/>
          </a:p>
        </p:txBody>
      </p:sp>
      <p:sp>
        <p:nvSpPr>
          <p:cNvPr id="7" name="6 Marcador de número de diapositiva"/>
          <p:cNvSpPr>
            <a:spLocks noGrp="1"/>
          </p:cNvSpPr>
          <p:nvPr>
            <p:ph type="sldNum" sz="quarter" idx="12"/>
          </p:nvPr>
        </p:nvSpPr>
        <p:spPr/>
        <p:txBody>
          <a:bodyPr/>
          <a:lstStyle>
            <a:lvl1pPr>
              <a:defRPr>
                <a:solidFill>
                  <a:schemeClr val="tx1"/>
                </a:solidFill>
              </a:defRPr>
            </a:lvl1pPr>
            <a:extLst/>
          </a:lstStyle>
          <a:p>
            <a:fld id="{2EE945FE-D210-41B5-BC69-D20F4B9FD72A}" type="slidenum">
              <a:rPr lang="es-MX" smtClean="0"/>
              <a:t>‹Nº›</a:t>
            </a:fld>
            <a:endParaRPr lang="es-MX"/>
          </a:p>
        </p:txBody>
      </p:sp>
      <p:sp>
        <p:nvSpPr>
          <p:cNvPr id="2" name="1 Título"/>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s-ES" smtClean="0"/>
              <a:t>Haga clic para modificar el estilo de título del patrón</a:t>
            </a:r>
            <a:endParaRPr kumimoji="0" lang="en-US"/>
          </a:p>
        </p:txBody>
      </p:sp>
      <p:sp>
        <p:nvSpPr>
          <p:cNvPr id="8" name="7 Forma libre"/>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8 Forma libre"/>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9 Triángulo rectángulo"/>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10 Conector recto"/>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11 Cheurón"/>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12 Cheurón"/>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1481329"/>
            <a:ext cx="8229600" cy="4386071"/>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459EEE3A-171E-4397-8A17-05197066CE0B}" type="datetimeFigureOut">
              <a:rPr lang="es-MX" smtClean="0"/>
              <a:t>15/03/2013</a:t>
            </a:fld>
            <a:endParaRPr lang="es-MX"/>
          </a:p>
        </p:txBody>
      </p:sp>
      <p:sp>
        <p:nvSpPr>
          <p:cNvPr id="5" name="4 Marcador de pie de página"/>
          <p:cNvSpPr>
            <a:spLocks noGrp="1"/>
          </p:cNvSpPr>
          <p:nvPr>
            <p:ph type="ftr" sz="quarter" idx="11"/>
          </p:nvPr>
        </p:nvSpPr>
        <p:spPr/>
        <p:txBody>
          <a:bodyPr/>
          <a:lstStyle>
            <a:extLst/>
          </a:lstStyle>
          <a:p>
            <a:endParaRPr lang="es-MX"/>
          </a:p>
        </p:txBody>
      </p:sp>
      <p:sp>
        <p:nvSpPr>
          <p:cNvPr id="6" name="5 Marcador de número de diapositiva"/>
          <p:cNvSpPr>
            <a:spLocks noGrp="1"/>
          </p:cNvSpPr>
          <p:nvPr>
            <p:ph type="sldNum" sz="quarter" idx="12"/>
          </p:nvPr>
        </p:nvSpPr>
        <p:spPr/>
        <p:txBody>
          <a:bodyPr/>
          <a:lstStyle>
            <a:extLst/>
          </a:lstStyle>
          <a:p>
            <a:fld id="{2EE945FE-D210-41B5-BC69-D20F4B9FD72A}" type="slidenum">
              <a:rPr lang="es-MX" smtClean="0"/>
              <a:t>‹Nº›</a:t>
            </a:fld>
            <a:endParaRPr lang="es-MX"/>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844013" y="274640"/>
            <a:ext cx="1777470" cy="5592761"/>
          </a:xfrm>
        </p:spPr>
        <p:txBody>
          <a:bodyPr vert="eaVert"/>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41"/>
            <a:ext cx="6324600" cy="5592760"/>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459EEE3A-171E-4397-8A17-05197066CE0B}" type="datetimeFigureOut">
              <a:rPr lang="es-MX" smtClean="0"/>
              <a:t>15/03/2013</a:t>
            </a:fld>
            <a:endParaRPr lang="es-MX"/>
          </a:p>
        </p:txBody>
      </p:sp>
      <p:sp>
        <p:nvSpPr>
          <p:cNvPr id="5" name="4 Marcador de pie de página"/>
          <p:cNvSpPr>
            <a:spLocks noGrp="1"/>
          </p:cNvSpPr>
          <p:nvPr>
            <p:ph type="ftr" sz="quarter" idx="11"/>
          </p:nvPr>
        </p:nvSpPr>
        <p:spPr/>
        <p:txBody>
          <a:bodyPr/>
          <a:lstStyle>
            <a:extLst/>
          </a:lstStyle>
          <a:p>
            <a:endParaRPr lang="es-MX"/>
          </a:p>
        </p:txBody>
      </p:sp>
      <p:sp>
        <p:nvSpPr>
          <p:cNvPr id="6" name="5 Marcador de número de diapositiva"/>
          <p:cNvSpPr>
            <a:spLocks noGrp="1"/>
          </p:cNvSpPr>
          <p:nvPr>
            <p:ph type="sldNum" sz="quarter" idx="12"/>
          </p:nvPr>
        </p:nvSpPr>
        <p:spPr/>
        <p:txBody>
          <a:bodyPr/>
          <a:lstStyle>
            <a:extLst/>
          </a:lstStyle>
          <a:p>
            <a:fld id="{2EE945FE-D210-41B5-BC69-D20F4B9FD72A}" type="slidenum">
              <a:rPr lang="es-MX" smtClean="0"/>
              <a:t>‹Nº›</a:t>
            </a:fld>
            <a:endParaRPr lang="es-MX"/>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12 Forma libre"/>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11 Forma libre"/>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13 Triángulo rectángulo"/>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14 Conector recto"/>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8 Marcador de título"/>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s-ES" smtClean="0"/>
              <a:t>Haga clic para modificar el estilo de título del patrón</a:t>
            </a:r>
            <a:endParaRPr kumimoji="0" lang="en-US"/>
          </a:p>
        </p:txBody>
      </p:sp>
      <p:sp>
        <p:nvSpPr>
          <p:cNvPr id="30" name="29 Marcador de texto"/>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9 Marcador de fecha"/>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459EEE3A-171E-4397-8A17-05197066CE0B}" type="datetimeFigureOut">
              <a:rPr lang="es-MX" smtClean="0"/>
              <a:t>15/03/2013</a:t>
            </a:fld>
            <a:endParaRPr lang="es-MX"/>
          </a:p>
        </p:txBody>
      </p:sp>
      <p:sp>
        <p:nvSpPr>
          <p:cNvPr id="22" name="21 Marcador de pie de página"/>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s-MX"/>
          </a:p>
        </p:txBody>
      </p:sp>
      <p:sp>
        <p:nvSpPr>
          <p:cNvPr id="18" name="17 Marcador de número de diapositiva"/>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2EE945FE-D210-41B5-BC69-D20F4B9FD72A}" type="slidenum">
              <a:rPr lang="es-MX" smtClean="0"/>
              <a:t>‹Nº›</a:t>
            </a:fld>
            <a:endParaRPr lang="es-MX"/>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iming>
    <p:tnLst>
      <p:par>
        <p:cTn id="1" dur="indefinite" restart="never" nodeType="tmRoot"/>
      </p:par>
    </p:tnLst>
  </p:timing>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normAutofit fontScale="90000"/>
          </a:bodyPr>
          <a:lstStyle/>
          <a:p>
            <a:r>
              <a:rPr lang="es-MX" dirty="0" smtClean="0"/>
              <a:t>Curso </a:t>
            </a:r>
            <a:br>
              <a:rPr lang="es-MX" dirty="0" smtClean="0"/>
            </a:br>
            <a:r>
              <a:rPr lang="es-MX" dirty="0" smtClean="0"/>
              <a:t>Base de Datos I</a:t>
            </a:r>
            <a:br>
              <a:rPr lang="es-MX" dirty="0" smtClean="0"/>
            </a:br>
            <a:endParaRPr lang="es-MX" dirty="0"/>
          </a:p>
        </p:txBody>
      </p:sp>
      <p:sp>
        <p:nvSpPr>
          <p:cNvPr id="3" name="2 Subtítulo"/>
          <p:cNvSpPr>
            <a:spLocks noGrp="1"/>
          </p:cNvSpPr>
          <p:nvPr>
            <p:ph type="subTitle" idx="1"/>
          </p:nvPr>
        </p:nvSpPr>
        <p:spPr/>
        <p:txBody>
          <a:bodyPr/>
          <a:lstStyle/>
          <a:p>
            <a:r>
              <a:rPr lang="es-MX" dirty="0" smtClean="0"/>
              <a:t>Prof. ISC. </a:t>
            </a:r>
            <a:r>
              <a:rPr lang="es-MX" dirty="0" err="1" smtClean="0"/>
              <a:t>Ivan</a:t>
            </a:r>
            <a:r>
              <a:rPr lang="es-MX" dirty="0" smtClean="0"/>
              <a:t> </a:t>
            </a:r>
            <a:r>
              <a:rPr lang="es-MX" dirty="0" err="1" smtClean="0"/>
              <a:t>Venor</a:t>
            </a:r>
            <a:r>
              <a:rPr lang="es-MX" dirty="0" smtClean="0"/>
              <a:t> García</a:t>
            </a:r>
            <a:endParaRPr lang="es-MX" dirty="0"/>
          </a:p>
        </p:txBody>
      </p:sp>
      <p:pic>
        <p:nvPicPr>
          <p:cNvPr id="1026" name="Picture 2" descr="http://consultoria.3ct.mx/imagenes/rollover/consultoria-3ct-dividiendo-botones_0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692696"/>
            <a:ext cx="2880320" cy="13130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16183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normAutofit/>
          </a:bodyPr>
          <a:lstStyle/>
          <a:p>
            <a:r>
              <a:rPr lang="es-MX" dirty="0">
                <a:solidFill>
                  <a:schemeClr val="accent6">
                    <a:lumMod val="60000"/>
                    <a:lumOff val="40000"/>
                  </a:schemeClr>
                </a:solidFill>
              </a:rPr>
              <a:t>Modos de almacenar información: orientada a procesos y orientada a </a:t>
            </a:r>
            <a:r>
              <a:rPr lang="es-MX" dirty="0" smtClean="0">
                <a:solidFill>
                  <a:schemeClr val="accent6">
                    <a:lumMod val="60000"/>
                    <a:lumOff val="40000"/>
                  </a:schemeClr>
                </a:solidFill>
              </a:rPr>
              <a:t>datos.</a:t>
            </a:r>
            <a:endParaRPr lang="es-MX" dirty="0">
              <a:solidFill>
                <a:schemeClr val="accent6">
                  <a:lumMod val="60000"/>
                  <a:lumOff val="40000"/>
                </a:schemeClr>
              </a:solidFill>
            </a:endParaRPr>
          </a:p>
          <a:p>
            <a:r>
              <a:rPr lang="es-MX" dirty="0">
                <a:solidFill>
                  <a:schemeClr val="accent6">
                    <a:lumMod val="60000"/>
                    <a:lumOff val="40000"/>
                  </a:schemeClr>
                </a:solidFill>
              </a:rPr>
              <a:t>Ventajas e inconvenientes de cada uno de los modos de almacenar </a:t>
            </a:r>
            <a:r>
              <a:rPr lang="es-MX" dirty="0" smtClean="0">
                <a:solidFill>
                  <a:schemeClr val="accent6">
                    <a:lumMod val="60000"/>
                    <a:lumOff val="40000"/>
                  </a:schemeClr>
                </a:solidFill>
              </a:rPr>
              <a:t>información.</a:t>
            </a:r>
            <a:endParaRPr lang="es-MX" dirty="0">
              <a:solidFill>
                <a:schemeClr val="accent6">
                  <a:lumMod val="60000"/>
                  <a:lumOff val="40000"/>
                </a:schemeClr>
              </a:solidFill>
            </a:endParaRPr>
          </a:p>
          <a:p>
            <a:r>
              <a:rPr lang="es-MX" dirty="0">
                <a:solidFill>
                  <a:schemeClr val="accent6">
                    <a:lumMod val="60000"/>
                    <a:lumOff val="40000"/>
                  </a:schemeClr>
                </a:solidFill>
              </a:rPr>
              <a:t>Definición del concepto de base de datos y su importancia en los </a:t>
            </a:r>
            <a:r>
              <a:rPr lang="es-MX" dirty="0" smtClean="0">
                <a:solidFill>
                  <a:schemeClr val="accent6">
                    <a:lumMod val="60000"/>
                    <a:lumOff val="40000"/>
                  </a:schemeClr>
                </a:solidFill>
              </a:rPr>
              <a:t>DBMS.</a:t>
            </a:r>
          </a:p>
          <a:p>
            <a:r>
              <a:rPr lang="es-MX" dirty="0" smtClean="0">
                <a:solidFill>
                  <a:schemeClr val="accent6">
                    <a:lumMod val="60000"/>
                    <a:lumOff val="40000"/>
                  </a:schemeClr>
                </a:solidFill>
              </a:rPr>
              <a:t>Introducción </a:t>
            </a:r>
            <a:r>
              <a:rPr lang="es-MX" dirty="0">
                <a:solidFill>
                  <a:schemeClr val="accent6">
                    <a:lumMod val="60000"/>
                    <a:lumOff val="40000"/>
                  </a:schemeClr>
                </a:solidFill>
              </a:rPr>
              <a:t>al diseño de una base de </a:t>
            </a:r>
            <a:r>
              <a:rPr lang="es-MX" dirty="0" smtClean="0">
                <a:solidFill>
                  <a:schemeClr val="accent6">
                    <a:lumMod val="60000"/>
                    <a:lumOff val="40000"/>
                  </a:schemeClr>
                </a:solidFill>
              </a:rPr>
              <a:t>datos.</a:t>
            </a:r>
            <a:endParaRPr lang="es-MX" dirty="0">
              <a:solidFill>
                <a:schemeClr val="accent6">
                  <a:lumMod val="60000"/>
                  <a:lumOff val="40000"/>
                </a:schemeClr>
              </a:solidFill>
            </a:endParaRPr>
          </a:p>
          <a:p>
            <a:r>
              <a:rPr lang="es-MX" dirty="0">
                <a:solidFill>
                  <a:schemeClr val="accent6">
                    <a:lumMod val="60000"/>
                    <a:lumOff val="40000"/>
                  </a:schemeClr>
                </a:solidFill>
              </a:rPr>
              <a:t>Concepto de tabla, columna y </a:t>
            </a:r>
            <a:r>
              <a:rPr lang="es-MX" dirty="0" smtClean="0">
                <a:solidFill>
                  <a:schemeClr val="accent6">
                    <a:lumMod val="60000"/>
                    <a:lumOff val="40000"/>
                  </a:schemeClr>
                </a:solidFill>
              </a:rPr>
              <a:t>fila.</a:t>
            </a:r>
            <a:endParaRPr lang="es-MX" dirty="0">
              <a:solidFill>
                <a:schemeClr val="accent6">
                  <a:lumMod val="60000"/>
                  <a:lumOff val="40000"/>
                </a:schemeClr>
              </a:solidFill>
            </a:endParaRPr>
          </a:p>
        </p:txBody>
      </p:sp>
      <p:sp>
        <p:nvSpPr>
          <p:cNvPr id="3" name="2 Título"/>
          <p:cNvSpPr>
            <a:spLocks noGrp="1"/>
          </p:cNvSpPr>
          <p:nvPr>
            <p:ph type="title"/>
          </p:nvPr>
        </p:nvSpPr>
        <p:spPr/>
        <p:txBody>
          <a:bodyPr/>
          <a:lstStyle/>
          <a:p>
            <a:r>
              <a:rPr lang="es-MX" dirty="0" smtClean="0"/>
              <a:t>Contenido del Curso:</a:t>
            </a:r>
            <a:endParaRPr lang="es-MX" dirty="0"/>
          </a:p>
        </p:txBody>
      </p:sp>
    </p:spTree>
    <p:extLst>
      <p:ext uri="{BB962C8B-B14F-4D97-AF65-F5344CB8AC3E}">
        <p14:creationId xmlns:p14="http://schemas.microsoft.com/office/powerpoint/2010/main" val="12939556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normAutofit/>
          </a:bodyPr>
          <a:lstStyle/>
          <a:p>
            <a:r>
              <a:rPr lang="es-MX" dirty="0">
                <a:solidFill>
                  <a:schemeClr val="accent6">
                    <a:lumMod val="60000"/>
                    <a:lumOff val="40000"/>
                  </a:schemeClr>
                </a:solidFill>
              </a:rPr>
              <a:t>Diagramas Entidad-Relación.</a:t>
            </a:r>
          </a:p>
          <a:p>
            <a:r>
              <a:rPr lang="es-MX" dirty="0">
                <a:solidFill>
                  <a:schemeClr val="accent6">
                    <a:lumMod val="60000"/>
                    <a:lumOff val="40000"/>
                  </a:schemeClr>
                </a:solidFill>
              </a:rPr>
              <a:t>Definición de SQL: Lenguaje DDL y DML.</a:t>
            </a:r>
          </a:p>
          <a:p>
            <a:r>
              <a:rPr lang="es-MX" dirty="0">
                <a:solidFill>
                  <a:schemeClr val="accent6">
                    <a:lumMod val="60000"/>
                    <a:lumOff val="40000"/>
                  </a:schemeClr>
                </a:solidFill>
              </a:rPr>
              <a:t>Sentencias CREATE DATABASE, USE y DROP </a:t>
            </a:r>
            <a:r>
              <a:rPr lang="es-MX" dirty="0" smtClean="0">
                <a:solidFill>
                  <a:schemeClr val="accent6">
                    <a:lumMod val="60000"/>
                    <a:lumOff val="40000"/>
                  </a:schemeClr>
                </a:solidFill>
              </a:rPr>
              <a:t>DATABASE.</a:t>
            </a:r>
            <a:endParaRPr lang="es-MX" dirty="0">
              <a:solidFill>
                <a:schemeClr val="accent6">
                  <a:lumMod val="60000"/>
                  <a:lumOff val="40000"/>
                </a:schemeClr>
              </a:solidFill>
            </a:endParaRPr>
          </a:p>
          <a:p>
            <a:r>
              <a:rPr lang="es-MX" dirty="0">
                <a:solidFill>
                  <a:schemeClr val="accent6">
                    <a:lumMod val="60000"/>
                    <a:lumOff val="40000"/>
                  </a:schemeClr>
                </a:solidFill>
              </a:rPr>
              <a:t>Tipos de datos para los atributos: CHAR, VARCHAR, INT, DATE, etc.</a:t>
            </a:r>
          </a:p>
          <a:p>
            <a:r>
              <a:rPr lang="es-MX" dirty="0">
                <a:solidFill>
                  <a:schemeClr val="accent6">
                    <a:lumMod val="60000"/>
                    <a:lumOff val="40000"/>
                  </a:schemeClr>
                </a:solidFill>
              </a:rPr>
              <a:t>Sentencias CREATE TABLE y DROP TABLE para el uso de </a:t>
            </a:r>
            <a:r>
              <a:rPr lang="es-MX" dirty="0" smtClean="0">
                <a:solidFill>
                  <a:schemeClr val="accent6">
                    <a:lumMod val="60000"/>
                    <a:lumOff val="40000"/>
                  </a:schemeClr>
                </a:solidFill>
              </a:rPr>
              <a:t>tablas.</a:t>
            </a:r>
            <a:endParaRPr lang="es-MX" dirty="0">
              <a:solidFill>
                <a:schemeClr val="accent6">
                  <a:lumMod val="60000"/>
                  <a:lumOff val="40000"/>
                </a:schemeClr>
              </a:solidFill>
            </a:endParaRPr>
          </a:p>
        </p:txBody>
      </p:sp>
      <p:sp>
        <p:nvSpPr>
          <p:cNvPr id="3" name="2 Título"/>
          <p:cNvSpPr>
            <a:spLocks noGrp="1"/>
          </p:cNvSpPr>
          <p:nvPr>
            <p:ph type="title"/>
          </p:nvPr>
        </p:nvSpPr>
        <p:spPr/>
        <p:txBody>
          <a:bodyPr/>
          <a:lstStyle/>
          <a:p>
            <a:r>
              <a:rPr lang="es-MX" dirty="0"/>
              <a:t>Contenido del Curso </a:t>
            </a:r>
            <a:r>
              <a:rPr lang="es-MX" dirty="0" smtClean="0"/>
              <a:t>:</a:t>
            </a:r>
            <a:endParaRPr lang="es-MX" dirty="0"/>
          </a:p>
        </p:txBody>
      </p:sp>
    </p:spTree>
    <p:extLst>
      <p:ext uri="{BB962C8B-B14F-4D97-AF65-F5344CB8AC3E}">
        <p14:creationId xmlns:p14="http://schemas.microsoft.com/office/powerpoint/2010/main" val="28556633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normAutofit/>
          </a:bodyPr>
          <a:lstStyle/>
          <a:p>
            <a:r>
              <a:rPr lang="es-MX" dirty="0">
                <a:solidFill>
                  <a:schemeClr val="accent6">
                    <a:lumMod val="60000"/>
                    <a:lumOff val="40000"/>
                  </a:schemeClr>
                </a:solidFill>
              </a:rPr>
              <a:t>Concepto de restricción: PRIMARY KEY, NOT NULL, UNIQUE, etc.</a:t>
            </a:r>
          </a:p>
          <a:p>
            <a:r>
              <a:rPr lang="es-MX" dirty="0">
                <a:solidFill>
                  <a:schemeClr val="accent6">
                    <a:lumMod val="60000"/>
                    <a:lumOff val="40000"/>
                  </a:schemeClr>
                </a:solidFill>
              </a:rPr>
              <a:t>Poblar tablas con INSERT INTO </a:t>
            </a:r>
            <a:r>
              <a:rPr lang="es-MX" dirty="0" smtClean="0">
                <a:solidFill>
                  <a:schemeClr val="accent6">
                    <a:lumMod val="60000"/>
                    <a:lumOff val="40000"/>
                  </a:schemeClr>
                </a:solidFill>
              </a:rPr>
              <a:t>.</a:t>
            </a:r>
            <a:endParaRPr lang="es-MX" dirty="0">
              <a:solidFill>
                <a:schemeClr val="accent6">
                  <a:lumMod val="60000"/>
                  <a:lumOff val="40000"/>
                </a:schemeClr>
              </a:solidFill>
            </a:endParaRPr>
          </a:p>
          <a:p>
            <a:r>
              <a:rPr lang="es-MX" dirty="0">
                <a:solidFill>
                  <a:schemeClr val="accent6">
                    <a:lumMod val="60000"/>
                    <a:lumOff val="40000"/>
                  </a:schemeClr>
                </a:solidFill>
              </a:rPr>
              <a:t>Poblar tablas desde un archivo con LOAD </a:t>
            </a:r>
            <a:r>
              <a:rPr lang="es-MX" dirty="0" smtClean="0">
                <a:solidFill>
                  <a:schemeClr val="accent6">
                    <a:lumMod val="60000"/>
                    <a:lumOff val="40000"/>
                  </a:schemeClr>
                </a:solidFill>
              </a:rPr>
              <a:t>DATA.</a:t>
            </a:r>
            <a:endParaRPr lang="es-MX" dirty="0">
              <a:solidFill>
                <a:schemeClr val="accent6">
                  <a:lumMod val="60000"/>
                  <a:lumOff val="40000"/>
                </a:schemeClr>
              </a:solidFill>
            </a:endParaRPr>
          </a:p>
          <a:p>
            <a:r>
              <a:rPr lang="es-MX" dirty="0">
                <a:solidFill>
                  <a:schemeClr val="accent6">
                    <a:lumMod val="60000"/>
                    <a:lumOff val="40000"/>
                  </a:schemeClr>
                </a:solidFill>
              </a:rPr>
              <a:t>Concepto de filtro de filas </a:t>
            </a:r>
            <a:r>
              <a:rPr lang="es-MX" dirty="0" smtClean="0">
                <a:solidFill>
                  <a:schemeClr val="accent6">
                    <a:lumMod val="60000"/>
                    <a:lumOff val="40000"/>
                  </a:schemeClr>
                </a:solidFill>
              </a:rPr>
              <a:t>con</a:t>
            </a:r>
            <a:r>
              <a:rPr lang="es-MX" dirty="0">
                <a:solidFill>
                  <a:schemeClr val="accent6">
                    <a:lumMod val="60000"/>
                    <a:lumOff val="40000"/>
                  </a:schemeClr>
                </a:solidFill>
              </a:rPr>
              <a:t> </a:t>
            </a:r>
            <a:r>
              <a:rPr lang="es-MX" dirty="0" smtClean="0">
                <a:solidFill>
                  <a:schemeClr val="accent6">
                    <a:lumMod val="60000"/>
                    <a:lumOff val="40000"/>
                  </a:schemeClr>
                </a:solidFill>
              </a:rPr>
              <a:t>WHERE.</a:t>
            </a:r>
            <a:endParaRPr lang="es-MX" dirty="0">
              <a:solidFill>
                <a:schemeClr val="accent6">
                  <a:lumMod val="60000"/>
                  <a:lumOff val="40000"/>
                </a:schemeClr>
              </a:solidFill>
            </a:endParaRPr>
          </a:p>
          <a:p>
            <a:r>
              <a:rPr lang="es-MX" dirty="0">
                <a:solidFill>
                  <a:schemeClr val="accent6">
                    <a:lumMod val="60000"/>
                    <a:lumOff val="40000"/>
                  </a:schemeClr>
                </a:solidFill>
              </a:rPr>
              <a:t>Modificar </a:t>
            </a:r>
            <a:r>
              <a:rPr lang="es-MX" dirty="0" smtClean="0">
                <a:solidFill>
                  <a:schemeClr val="accent6">
                    <a:lumMod val="60000"/>
                    <a:lumOff val="40000"/>
                  </a:schemeClr>
                </a:solidFill>
              </a:rPr>
              <a:t>datos </a:t>
            </a:r>
            <a:r>
              <a:rPr lang="es-MX" dirty="0">
                <a:solidFill>
                  <a:schemeClr val="accent6">
                    <a:lumMod val="60000"/>
                    <a:lumOff val="40000"/>
                  </a:schemeClr>
                </a:solidFill>
              </a:rPr>
              <a:t>con </a:t>
            </a:r>
            <a:r>
              <a:rPr lang="es-MX" dirty="0" smtClean="0">
                <a:solidFill>
                  <a:schemeClr val="accent6">
                    <a:lumMod val="60000"/>
                    <a:lumOff val="40000"/>
                  </a:schemeClr>
                </a:solidFill>
              </a:rPr>
              <a:t>UPDATE.</a:t>
            </a:r>
            <a:endParaRPr lang="es-MX" dirty="0">
              <a:solidFill>
                <a:schemeClr val="accent6">
                  <a:lumMod val="60000"/>
                  <a:lumOff val="40000"/>
                </a:schemeClr>
              </a:solidFill>
            </a:endParaRPr>
          </a:p>
        </p:txBody>
      </p:sp>
      <p:sp>
        <p:nvSpPr>
          <p:cNvPr id="3" name="2 Título"/>
          <p:cNvSpPr>
            <a:spLocks noGrp="1"/>
          </p:cNvSpPr>
          <p:nvPr>
            <p:ph type="title"/>
          </p:nvPr>
        </p:nvSpPr>
        <p:spPr/>
        <p:txBody>
          <a:bodyPr/>
          <a:lstStyle/>
          <a:p>
            <a:r>
              <a:rPr lang="es-MX" dirty="0"/>
              <a:t>Contenido del Curso </a:t>
            </a:r>
            <a:r>
              <a:rPr lang="es-MX" dirty="0" smtClean="0"/>
              <a:t>:</a:t>
            </a:r>
            <a:endParaRPr lang="es-MX" dirty="0"/>
          </a:p>
        </p:txBody>
      </p:sp>
    </p:spTree>
    <p:extLst>
      <p:ext uri="{BB962C8B-B14F-4D97-AF65-F5344CB8AC3E}">
        <p14:creationId xmlns:p14="http://schemas.microsoft.com/office/powerpoint/2010/main" val="32167588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r>
              <a:rPr lang="es-MX" dirty="0">
                <a:solidFill>
                  <a:schemeClr val="accent6">
                    <a:lumMod val="60000"/>
                    <a:lumOff val="40000"/>
                  </a:schemeClr>
                </a:solidFill>
              </a:rPr>
              <a:t>Borrar filas con </a:t>
            </a:r>
            <a:r>
              <a:rPr lang="es-MX" dirty="0" smtClean="0">
                <a:solidFill>
                  <a:schemeClr val="accent6">
                    <a:lumMod val="60000"/>
                    <a:lumOff val="40000"/>
                  </a:schemeClr>
                </a:solidFill>
              </a:rPr>
              <a:t>DELETE.</a:t>
            </a:r>
            <a:endParaRPr lang="es-MX" dirty="0">
              <a:solidFill>
                <a:schemeClr val="accent6">
                  <a:lumMod val="60000"/>
                  <a:lumOff val="40000"/>
                </a:schemeClr>
              </a:solidFill>
            </a:endParaRPr>
          </a:p>
          <a:p>
            <a:r>
              <a:rPr lang="es-MX" dirty="0" smtClean="0">
                <a:solidFill>
                  <a:schemeClr val="accent6">
                    <a:lumMod val="60000"/>
                    <a:lumOff val="40000"/>
                  </a:schemeClr>
                </a:solidFill>
              </a:rPr>
              <a:t>Obtención de datos con SELECT.</a:t>
            </a:r>
            <a:endParaRPr lang="es-MX" dirty="0">
              <a:solidFill>
                <a:schemeClr val="accent6">
                  <a:lumMod val="60000"/>
                  <a:lumOff val="40000"/>
                </a:schemeClr>
              </a:solidFill>
            </a:endParaRPr>
          </a:p>
          <a:p>
            <a:r>
              <a:rPr lang="es-MX" dirty="0">
                <a:solidFill>
                  <a:schemeClr val="accent6">
                    <a:lumMod val="60000"/>
                    <a:lumOff val="40000"/>
                  </a:schemeClr>
                </a:solidFill>
              </a:rPr>
              <a:t>Organizar la presentación de los resultados: AS y ORDER </a:t>
            </a:r>
            <a:r>
              <a:rPr lang="es-MX" dirty="0" smtClean="0">
                <a:solidFill>
                  <a:schemeClr val="accent6">
                    <a:lumMod val="60000"/>
                    <a:lumOff val="40000"/>
                  </a:schemeClr>
                </a:solidFill>
              </a:rPr>
              <a:t>BY.</a:t>
            </a:r>
            <a:endParaRPr lang="es-MX" dirty="0">
              <a:solidFill>
                <a:schemeClr val="accent6">
                  <a:lumMod val="60000"/>
                  <a:lumOff val="40000"/>
                </a:schemeClr>
              </a:solidFill>
            </a:endParaRPr>
          </a:p>
          <a:p>
            <a:r>
              <a:rPr lang="es-MX" dirty="0">
                <a:solidFill>
                  <a:schemeClr val="accent6">
                    <a:lumMod val="60000"/>
                    <a:lumOff val="40000"/>
                  </a:schemeClr>
                </a:solidFill>
              </a:rPr>
              <a:t>Unión de </a:t>
            </a:r>
            <a:r>
              <a:rPr lang="es-MX" dirty="0" smtClean="0">
                <a:solidFill>
                  <a:schemeClr val="accent6">
                    <a:lumMod val="60000"/>
                    <a:lumOff val="40000"/>
                  </a:schemeClr>
                </a:solidFill>
              </a:rPr>
              <a:t>tablas con</a:t>
            </a:r>
            <a:r>
              <a:rPr lang="es-MX" dirty="0">
                <a:solidFill>
                  <a:schemeClr val="accent6">
                    <a:lumMod val="60000"/>
                    <a:lumOff val="40000"/>
                  </a:schemeClr>
                </a:solidFill>
              </a:rPr>
              <a:t> </a:t>
            </a:r>
            <a:r>
              <a:rPr lang="es-MX" dirty="0" smtClean="0">
                <a:solidFill>
                  <a:schemeClr val="accent6">
                    <a:lumMod val="60000"/>
                    <a:lumOff val="40000"/>
                  </a:schemeClr>
                </a:solidFill>
              </a:rPr>
              <a:t>WHERE.</a:t>
            </a:r>
          </a:p>
          <a:p>
            <a:r>
              <a:rPr lang="es-MX" dirty="0" smtClean="0">
                <a:solidFill>
                  <a:schemeClr val="accent6">
                    <a:lumMod val="60000"/>
                    <a:lumOff val="40000"/>
                  </a:schemeClr>
                </a:solidFill>
              </a:rPr>
              <a:t>Unión de tablas con JOIN.</a:t>
            </a:r>
            <a:endParaRPr lang="es-MX" dirty="0">
              <a:solidFill>
                <a:schemeClr val="accent6">
                  <a:lumMod val="60000"/>
                  <a:lumOff val="40000"/>
                </a:schemeClr>
              </a:solidFill>
            </a:endParaRPr>
          </a:p>
          <a:p>
            <a:r>
              <a:rPr lang="es-MX" dirty="0">
                <a:solidFill>
                  <a:schemeClr val="accent6">
                    <a:lumMod val="60000"/>
                    <a:lumOff val="40000"/>
                  </a:schemeClr>
                </a:solidFill>
              </a:rPr>
              <a:t>Funciones </a:t>
            </a:r>
            <a:r>
              <a:rPr lang="es-MX" dirty="0" smtClean="0">
                <a:solidFill>
                  <a:schemeClr val="accent6">
                    <a:lumMod val="60000"/>
                    <a:lumOff val="40000"/>
                  </a:schemeClr>
                </a:solidFill>
              </a:rPr>
              <a:t>agregadas para análisis estadístico.</a:t>
            </a:r>
            <a:endParaRPr lang="es-MX" dirty="0">
              <a:solidFill>
                <a:schemeClr val="accent6">
                  <a:lumMod val="60000"/>
                  <a:lumOff val="40000"/>
                </a:schemeClr>
              </a:solidFill>
            </a:endParaRPr>
          </a:p>
        </p:txBody>
      </p:sp>
      <p:sp>
        <p:nvSpPr>
          <p:cNvPr id="3" name="2 Título"/>
          <p:cNvSpPr>
            <a:spLocks noGrp="1"/>
          </p:cNvSpPr>
          <p:nvPr>
            <p:ph type="title"/>
          </p:nvPr>
        </p:nvSpPr>
        <p:spPr/>
        <p:txBody>
          <a:bodyPr/>
          <a:lstStyle/>
          <a:p>
            <a:r>
              <a:rPr lang="es-MX" dirty="0"/>
              <a:t>Contenido del Curso </a:t>
            </a:r>
            <a:r>
              <a:rPr lang="es-MX" dirty="0" smtClean="0"/>
              <a:t>:</a:t>
            </a:r>
            <a:endParaRPr lang="es-MX" dirty="0"/>
          </a:p>
        </p:txBody>
      </p:sp>
    </p:spTree>
    <p:extLst>
      <p:ext uri="{BB962C8B-B14F-4D97-AF65-F5344CB8AC3E}">
        <p14:creationId xmlns:p14="http://schemas.microsoft.com/office/powerpoint/2010/main" val="20863929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normAutofit/>
          </a:bodyPr>
          <a:lstStyle/>
          <a:p>
            <a:r>
              <a:rPr lang="es-MX" dirty="0"/>
              <a:t>Una manera de mantener información en </a:t>
            </a:r>
            <a:r>
              <a:rPr lang="es-MX" dirty="0" smtClean="0"/>
              <a:t>una computadora o medio electrónico es </a:t>
            </a:r>
            <a:r>
              <a:rPr lang="es-MX" dirty="0"/>
              <a:t>hacerlo mediante un sistema de procesamiento de archivos </a:t>
            </a:r>
            <a:r>
              <a:rPr lang="es-MX" dirty="0" smtClean="0"/>
              <a:t>típico, </a:t>
            </a:r>
            <a:r>
              <a:rPr lang="es-MX" dirty="0"/>
              <a:t>que permitirá tener a los archivos </a:t>
            </a:r>
            <a:r>
              <a:rPr lang="es-MX" dirty="0" smtClean="0"/>
              <a:t>“estructurados </a:t>
            </a:r>
            <a:r>
              <a:rPr lang="es-MX" dirty="0"/>
              <a:t>y </a:t>
            </a:r>
            <a:r>
              <a:rPr lang="es-MX" dirty="0" smtClean="0"/>
              <a:t>organizados” para </a:t>
            </a:r>
            <a:r>
              <a:rPr lang="es-MX" dirty="0"/>
              <a:t>poder realizar operaciones con </a:t>
            </a:r>
            <a:r>
              <a:rPr lang="es-MX" dirty="0" smtClean="0"/>
              <a:t>ellos. </a:t>
            </a:r>
          </a:p>
          <a:p>
            <a:endParaRPr lang="es-MX" dirty="0" smtClean="0"/>
          </a:p>
        </p:txBody>
      </p:sp>
      <p:sp>
        <p:nvSpPr>
          <p:cNvPr id="3" name="2 Título"/>
          <p:cNvSpPr>
            <a:spLocks noGrp="1"/>
          </p:cNvSpPr>
          <p:nvPr>
            <p:ph type="title"/>
          </p:nvPr>
        </p:nvSpPr>
        <p:spPr/>
        <p:txBody>
          <a:bodyPr>
            <a:normAutofit fontScale="90000"/>
          </a:bodyPr>
          <a:lstStyle/>
          <a:p>
            <a:r>
              <a:rPr lang="es-MX" dirty="0" smtClean="0"/>
              <a:t>Almacenamiento clásico de la información</a:t>
            </a:r>
            <a:endParaRPr lang="es-MX"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4221088"/>
            <a:ext cx="2352675" cy="2266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descr="http://4.bp.blogspot.com/-VAwkzjd93qI/TjHSNYOqphI/AAAAAAAAABg/AYMLkeolaf0/s1600/signo-de-interrogacion_gi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064" y="4389102"/>
            <a:ext cx="2052806" cy="1930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14791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2204864"/>
            <a:ext cx="5554960" cy="3802427"/>
          </a:xfrm>
        </p:spPr>
        <p:txBody>
          <a:bodyPr>
            <a:normAutofit fontScale="70000" lnSpcReduction="20000"/>
          </a:bodyPr>
          <a:lstStyle/>
          <a:p>
            <a:r>
              <a:rPr lang="es-MX" dirty="0" smtClean="0"/>
              <a:t>Los sistemas </a:t>
            </a:r>
            <a:r>
              <a:rPr lang="es-MX" dirty="0"/>
              <a:t>que utilizan este tipo de almacenamiento de los datos se les conoce como </a:t>
            </a:r>
            <a:r>
              <a:rPr lang="es-MX" dirty="0" smtClean="0"/>
              <a:t>sistemas </a:t>
            </a:r>
            <a:r>
              <a:rPr lang="es-MX" dirty="0"/>
              <a:t>orientados al p</a:t>
            </a:r>
            <a:r>
              <a:rPr lang="es-MX" dirty="0" smtClean="0"/>
              <a:t>roceso</a:t>
            </a:r>
            <a:r>
              <a:rPr lang="es-MX" dirty="0"/>
              <a:t>.</a:t>
            </a:r>
          </a:p>
          <a:p>
            <a:endParaRPr lang="es-MX" dirty="0" smtClean="0"/>
          </a:p>
          <a:p>
            <a:r>
              <a:rPr lang="es-MX" dirty="0" smtClean="0"/>
              <a:t>Estos sistemas almacenan la información en </a:t>
            </a:r>
            <a:r>
              <a:rPr lang="es-MX" dirty="0"/>
              <a:t>ficheros diseñados para una determinada aplicación. Las aplicaciones se analizan e implantan con entera independencia unas de otras, y los datos no se suelen transferir entre ellas, sino que se </a:t>
            </a:r>
            <a:r>
              <a:rPr lang="es-MX" dirty="0" smtClean="0"/>
              <a:t>duplican siempre </a:t>
            </a:r>
            <a:r>
              <a:rPr lang="es-MX" dirty="0"/>
              <a:t>que los correspondientes trabajos los necesitan</a:t>
            </a:r>
            <a:r>
              <a:rPr lang="es-MX" dirty="0" smtClean="0"/>
              <a:t>.</a:t>
            </a:r>
            <a:endParaRPr lang="es-MX" dirty="0"/>
          </a:p>
        </p:txBody>
      </p:sp>
      <p:sp>
        <p:nvSpPr>
          <p:cNvPr id="3" name="2 Título"/>
          <p:cNvSpPr>
            <a:spLocks noGrp="1"/>
          </p:cNvSpPr>
          <p:nvPr>
            <p:ph type="title"/>
          </p:nvPr>
        </p:nvSpPr>
        <p:spPr>
          <a:xfrm>
            <a:off x="457200" y="274638"/>
            <a:ext cx="8229600" cy="1714202"/>
          </a:xfrm>
        </p:spPr>
        <p:txBody>
          <a:bodyPr>
            <a:normAutofit fontScale="90000"/>
          </a:bodyPr>
          <a:lstStyle/>
          <a:p>
            <a:r>
              <a:rPr lang="es-MX" dirty="0" smtClean="0"/>
              <a:t>Almacenamiento orientado al Proceso  vs  Almacenamiento orientado a los datos</a:t>
            </a:r>
            <a:endParaRPr lang="es-MX" dirty="0"/>
          </a:p>
        </p:txBody>
      </p:sp>
      <p:pic>
        <p:nvPicPr>
          <p:cNvPr id="3074" name="Picture 2" descr="http://blog.espol.edu.ec/immunoz/files/2010/08/sincroniza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2159" y="2636912"/>
            <a:ext cx="2670597" cy="26705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59761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2204864"/>
            <a:ext cx="8075240" cy="3802427"/>
          </a:xfrm>
        </p:spPr>
        <p:txBody>
          <a:bodyPr>
            <a:normAutofit fontScale="77500" lnSpcReduction="20000"/>
          </a:bodyPr>
          <a:lstStyle/>
          <a:p>
            <a:r>
              <a:rPr lang="es-MX" dirty="0"/>
              <a:t>Este planteamiento produce, además de una ocupación inútil de memoria secundaria, un aumento de los tiempos </a:t>
            </a:r>
            <a:r>
              <a:rPr lang="es-MX" dirty="0" smtClean="0"/>
              <a:t>del procesamiento de los datos, así como:</a:t>
            </a:r>
          </a:p>
          <a:p>
            <a:endParaRPr lang="es-MX" dirty="0"/>
          </a:p>
          <a:p>
            <a:r>
              <a:rPr lang="es-MX" dirty="0" smtClean="0"/>
              <a:t>Inconvenientes:</a:t>
            </a:r>
          </a:p>
          <a:p>
            <a:endParaRPr lang="es-MX" dirty="0" smtClean="0"/>
          </a:p>
          <a:p>
            <a:pPr lvl="1"/>
            <a:r>
              <a:rPr lang="es-MX" dirty="0"/>
              <a:t>Redundancia e inconsistencia de datos. </a:t>
            </a:r>
            <a:endParaRPr lang="es-MX" dirty="0" smtClean="0"/>
          </a:p>
          <a:p>
            <a:pPr lvl="1"/>
            <a:r>
              <a:rPr lang="es-MX" dirty="0" smtClean="0"/>
              <a:t>Dificultad </a:t>
            </a:r>
            <a:r>
              <a:rPr lang="es-MX" dirty="0"/>
              <a:t>en el acceso a los datos. </a:t>
            </a:r>
            <a:endParaRPr lang="es-MX" dirty="0" smtClean="0"/>
          </a:p>
          <a:p>
            <a:pPr lvl="1"/>
            <a:r>
              <a:rPr lang="es-MX" dirty="0" smtClean="0"/>
              <a:t>Aislamiento </a:t>
            </a:r>
            <a:r>
              <a:rPr lang="es-MX" dirty="0"/>
              <a:t>de datos. </a:t>
            </a:r>
            <a:endParaRPr lang="es-MX" dirty="0" smtClean="0"/>
          </a:p>
          <a:p>
            <a:pPr lvl="1"/>
            <a:r>
              <a:rPr lang="es-MX" dirty="0" smtClean="0"/>
              <a:t>Problemas </a:t>
            </a:r>
            <a:r>
              <a:rPr lang="es-MX" dirty="0"/>
              <a:t>de integridad</a:t>
            </a:r>
            <a:r>
              <a:rPr lang="es-MX" dirty="0" smtClean="0"/>
              <a:t>.</a:t>
            </a:r>
          </a:p>
          <a:p>
            <a:pPr lvl="1"/>
            <a:r>
              <a:rPr lang="es-MX" dirty="0" smtClean="0"/>
              <a:t>Problemas </a:t>
            </a:r>
            <a:r>
              <a:rPr lang="es-MX" dirty="0"/>
              <a:t>de atomicidad</a:t>
            </a:r>
            <a:r>
              <a:rPr lang="es-MX" dirty="0" smtClean="0"/>
              <a:t>.</a:t>
            </a:r>
          </a:p>
          <a:p>
            <a:pPr lvl="1"/>
            <a:r>
              <a:rPr lang="es-MX" dirty="0" smtClean="0"/>
              <a:t>Anomalías </a:t>
            </a:r>
            <a:r>
              <a:rPr lang="es-MX" dirty="0"/>
              <a:t>en el acceso concurrente</a:t>
            </a:r>
            <a:r>
              <a:rPr lang="es-MX" dirty="0" smtClean="0"/>
              <a:t>.</a:t>
            </a:r>
          </a:p>
          <a:p>
            <a:pPr lvl="1"/>
            <a:r>
              <a:rPr lang="es-MX" dirty="0" smtClean="0"/>
              <a:t>Problemas </a:t>
            </a:r>
            <a:r>
              <a:rPr lang="es-MX" dirty="0"/>
              <a:t>de seguridad</a:t>
            </a:r>
            <a:r>
              <a:rPr lang="es-MX" dirty="0" smtClean="0"/>
              <a:t>.</a:t>
            </a:r>
            <a:endParaRPr lang="es-MX" dirty="0"/>
          </a:p>
          <a:p>
            <a:pPr lvl="1"/>
            <a:endParaRPr lang="es-MX" dirty="0"/>
          </a:p>
          <a:p>
            <a:pPr lvl="1"/>
            <a:endParaRPr lang="es-MX" dirty="0" smtClean="0"/>
          </a:p>
        </p:txBody>
      </p:sp>
      <p:sp>
        <p:nvSpPr>
          <p:cNvPr id="3" name="2 Título"/>
          <p:cNvSpPr>
            <a:spLocks noGrp="1"/>
          </p:cNvSpPr>
          <p:nvPr>
            <p:ph type="title"/>
          </p:nvPr>
        </p:nvSpPr>
        <p:spPr>
          <a:xfrm>
            <a:off x="457200" y="274638"/>
            <a:ext cx="8229600" cy="1714202"/>
          </a:xfrm>
        </p:spPr>
        <p:txBody>
          <a:bodyPr>
            <a:normAutofit fontScale="90000"/>
          </a:bodyPr>
          <a:lstStyle/>
          <a:p>
            <a:r>
              <a:rPr lang="es-MX" dirty="0" smtClean="0"/>
              <a:t>Almacenamiento orientado al Proceso  vs  Almacenamiento orientado a los datos</a:t>
            </a:r>
            <a:endParaRPr lang="es-MX" dirty="0"/>
          </a:p>
        </p:txBody>
      </p:sp>
      <p:pic>
        <p:nvPicPr>
          <p:cNvPr id="6146" name="Picture 2" descr="http://i3.kym-cdn.com/entries/icons/original/000/000/063/Picture_2_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104" y="3068960"/>
            <a:ext cx="3438525" cy="2828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8443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2204865"/>
            <a:ext cx="8075240" cy="2376264"/>
          </a:xfrm>
        </p:spPr>
        <p:txBody>
          <a:bodyPr>
            <a:normAutofit fontScale="70000" lnSpcReduction="20000"/>
          </a:bodyPr>
          <a:lstStyle/>
          <a:p>
            <a:r>
              <a:rPr lang="es-MX" dirty="0" smtClean="0"/>
              <a:t>En revolución, para evitar los inconvenientes del almacenamiento orientado al proceso, surge el almacenamiento orientado a los datos, lo cual debe entenderse </a:t>
            </a:r>
            <a:r>
              <a:rPr lang="es-MX" dirty="0"/>
              <a:t>como la estructura lógica de la información, </a:t>
            </a:r>
            <a:r>
              <a:rPr lang="es-MX" dirty="0" smtClean="0"/>
              <a:t>y </a:t>
            </a:r>
            <a:r>
              <a:rPr lang="es-MX" dirty="0"/>
              <a:t>no como la aplicación que se utiliza para </a:t>
            </a:r>
            <a:r>
              <a:rPr lang="es-MX" dirty="0" smtClean="0"/>
              <a:t>manipular la información.</a:t>
            </a:r>
          </a:p>
          <a:p>
            <a:endParaRPr lang="es-MX" dirty="0"/>
          </a:p>
          <a:p>
            <a:r>
              <a:rPr lang="es-MX" dirty="0" smtClean="0"/>
              <a:t>A los sistemas que emplean este tipo de almacenamiento se les conoce como sistema orientado a los datos.</a:t>
            </a:r>
          </a:p>
          <a:p>
            <a:endParaRPr lang="es-MX" dirty="0"/>
          </a:p>
          <a:p>
            <a:endParaRPr lang="es-MX" dirty="0" smtClean="0"/>
          </a:p>
          <a:p>
            <a:pPr lvl="1"/>
            <a:endParaRPr lang="es-MX" dirty="0"/>
          </a:p>
          <a:p>
            <a:pPr lvl="1"/>
            <a:endParaRPr lang="es-MX" dirty="0" smtClean="0"/>
          </a:p>
        </p:txBody>
      </p:sp>
      <p:sp>
        <p:nvSpPr>
          <p:cNvPr id="3" name="2 Título"/>
          <p:cNvSpPr>
            <a:spLocks noGrp="1"/>
          </p:cNvSpPr>
          <p:nvPr>
            <p:ph type="title"/>
          </p:nvPr>
        </p:nvSpPr>
        <p:spPr>
          <a:xfrm>
            <a:off x="457200" y="274638"/>
            <a:ext cx="8229600" cy="1714202"/>
          </a:xfrm>
        </p:spPr>
        <p:txBody>
          <a:bodyPr>
            <a:normAutofit fontScale="90000"/>
          </a:bodyPr>
          <a:lstStyle/>
          <a:p>
            <a:r>
              <a:rPr lang="es-MX" dirty="0" smtClean="0"/>
              <a:t>Almacenamiento orientado al Proceso  vs  Almacenamiento orientado a los datos</a:t>
            </a:r>
            <a:endParaRPr lang="es-MX" dirty="0"/>
          </a:p>
        </p:txBody>
      </p:sp>
      <p:pic>
        <p:nvPicPr>
          <p:cNvPr id="4100" name="Picture 4" descr="https://encrypted-tbn2.gstatic.com/images?q=tbn:ANd9GcTCZKlzb3mmqm4EqOMNPySXoLb0yyq4uE7xRKjhz8lpnbDdbZU5M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5058" y="4293096"/>
            <a:ext cx="4822354" cy="23290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64045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2204865"/>
            <a:ext cx="8075240" cy="2376264"/>
          </a:xfrm>
        </p:spPr>
        <p:txBody>
          <a:bodyPr>
            <a:normAutofit/>
          </a:bodyPr>
          <a:lstStyle/>
          <a:p>
            <a:r>
              <a:rPr lang="es-MX" dirty="0" smtClean="0"/>
              <a:t>Comparativa</a:t>
            </a:r>
          </a:p>
          <a:p>
            <a:endParaRPr lang="es-MX" dirty="0"/>
          </a:p>
          <a:p>
            <a:endParaRPr lang="es-MX" dirty="0" smtClean="0"/>
          </a:p>
          <a:p>
            <a:pPr lvl="1"/>
            <a:endParaRPr lang="es-MX" dirty="0"/>
          </a:p>
          <a:p>
            <a:pPr lvl="1"/>
            <a:endParaRPr lang="es-MX" dirty="0" smtClean="0"/>
          </a:p>
        </p:txBody>
      </p:sp>
      <p:sp>
        <p:nvSpPr>
          <p:cNvPr id="3" name="2 Título"/>
          <p:cNvSpPr>
            <a:spLocks noGrp="1"/>
          </p:cNvSpPr>
          <p:nvPr>
            <p:ph type="title"/>
          </p:nvPr>
        </p:nvSpPr>
        <p:spPr>
          <a:xfrm>
            <a:off x="457200" y="274638"/>
            <a:ext cx="8229600" cy="1714202"/>
          </a:xfrm>
        </p:spPr>
        <p:txBody>
          <a:bodyPr>
            <a:normAutofit fontScale="90000"/>
          </a:bodyPr>
          <a:lstStyle/>
          <a:p>
            <a:r>
              <a:rPr lang="es-MX" dirty="0" smtClean="0"/>
              <a:t>Almacenamiento orientado al Proceso  vs  Almacenamiento orientado a los datos</a:t>
            </a:r>
            <a:endParaRPr lang="es-MX"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2708920"/>
            <a:ext cx="5953125" cy="3762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212459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us.123rf.com/400wm/400/400/1tjf/1tjf1009/1tjf100900003/7852715-icono-simboliza-los-datos-importa-en-una-base-de-dato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3968" y="2062399"/>
            <a:ext cx="4733256" cy="4733256"/>
          </a:xfrm>
          <a:prstGeom prst="rect">
            <a:avLst/>
          </a:prstGeom>
          <a:noFill/>
          <a:extLst>
            <a:ext uri="{909E8E84-426E-40DD-AFC4-6F175D3DCCD1}">
              <a14:hiddenFill xmlns:a14="http://schemas.microsoft.com/office/drawing/2010/main">
                <a:solidFill>
                  <a:srgbClr val="FFFFFF"/>
                </a:solidFill>
              </a14:hiddenFill>
            </a:ext>
          </a:extLst>
        </p:spPr>
      </p:pic>
      <p:sp>
        <p:nvSpPr>
          <p:cNvPr id="2" name="1 Marcador de contenido"/>
          <p:cNvSpPr>
            <a:spLocks noGrp="1"/>
          </p:cNvSpPr>
          <p:nvPr>
            <p:ph idx="1"/>
          </p:nvPr>
        </p:nvSpPr>
        <p:spPr>
          <a:xfrm>
            <a:off x="457200" y="1481328"/>
            <a:ext cx="8229600" cy="4179920"/>
          </a:xfrm>
        </p:spPr>
        <p:txBody>
          <a:bodyPr>
            <a:normAutofit fontScale="70000" lnSpcReduction="20000"/>
          </a:bodyPr>
          <a:lstStyle/>
          <a:p>
            <a:pPr fontAlgn="base"/>
            <a:r>
              <a:rPr lang="es-MX" dirty="0"/>
              <a:t>Una base de datos es </a:t>
            </a:r>
            <a:r>
              <a:rPr lang="es-MX" dirty="0" smtClean="0"/>
              <a:t>un sistema de archivos electrónico que contiene colecciones </a:t>
            </a:r>
            <a:r>
              <a:rPr lang="es-MX" dirty="0"/>
              <a:t>de información organizada de forma que un programa de ordenador pueda seleccionar rápidamente los fragmentos </a:t>
            </a:r>
            <a:r>
              <a:rPr lang="es-MX" dirty="0" smtClean="0"/>
              <a:t>de </a:t>
            </a:r>
            <a:r>
              <a:rPr lang="es-MX" dirty="0"/>
              <a:t>datos que necesite</a:t>
            </a:r>
            <a:r>
              <a:rPr lang="es-MX" dirty="0" smtClean="0"/>
              <a:t>.</a:t>
            </a:r>
          </a:p>
          <a:p>
            <a:pPr fontAlgn="base"/>
            <a:endParaRPr lang="es-MX" dirty="0"/>
          </a:p>
          <a:p>
            <a:pPr fontAlgn="base"/>
            <a:r>
              <a:rPr lang="es-MX" dirty="0"/>
              <a:t>Las bases de datos tradicionales </a:t>
            </a:r>
            <a:endParaRPr lang="es-MX" dirty="0" smtClean="0"/>
          </a:p>
          <a:p>
            <a:pPr marL="109728" indent="0" fontAlgn="base">
              <a:buNone/>
            </a:pPr>
            <a:r>
              <a:rPr lang="es-MX" dirty="0" smtClean="0"/>
              <a:t>  se </a:t>
            </a:r>
            <a:r>
              <a:rPr lang="es-MX" dirty="0"/>
              <a:t>organizan por campos, registros </a:t>
            </a:r>
            <a:endParaRPr lang="es-MX" dirty="0" smtClean="0"/>
          </a:p>
          <a:p>
            <a:pPr marL="109728" indent="0" fontAlgn="base">
              <a:buNone/>
            </a:pPr>
            <a:r>
              <a:rPr lang="es-MX" dirty="0"/>
              <a:t> </a:t>
            </a:r>
            <a:r>
              <a:rPr lang="es-MX" dirty="0" smtClean="0"/>
              <a:t>  y </a:t>
            </a:r>
            <a:r>
              <a:rPr lang="es-MX" dirty="0"/>
              <a:t>archivos. </a:t>
            </a:r>
            <a:endParaRPr lang="es-MX" dirty="0" smtClean="0"/>
          </a:p>
          <a:p>
            <a:pPr fontAlgn="base"/>
            <a:r>
              <a:rPr lang="es-MX" dirty="0" smtClean="0"/>
              <a:t>Un campo</a:t>
            </a:r>
            <a:r>
              <a:rPr lang="es-MX" dirty="0"/>
              <a:t> es una pieza única </a:t>
            </a:r>
            <a:endParaRPr lang="es-MX" dirty="0" smtClean="0"/>
          </a:p>
          <a:p>
            <a:pPr marL="109728" indent="0" fontAlgn="base">
              <a:buNone/>
            </a:pPr>
            <a:r>
              <a:rPr lang="es-MX" dirty="0" smtClean="0"/>
              <a:t>   de </a:t>
            </a:r>
            <a:r>
              <a:rPr lang="es-MX" dirty="0"/>
              <a:t>información; </a:t>
            </a:r>
            <a:endParaRPr lang="es-MX" dirty="0" smtClean="0"/>
          </a:p>
          <a:p>
            <a:pPr marL="109728" indent="0" fontAlgn="base">
              <a:buNone/>
            </a:pPr>
            <a:r>
              <a:rPr lang="es-MX" dirty="0" smtClean="0"/>
              <a:t>   un</a:t>
            </a:r>
            <a:r>
              <a:rPr lang="es-MX" dirty="0"/>
              <a:t> registro es un </a:t>
            </a:r>
            <a:r>
              <a:rPr lang="es-MX" dirty="0" smtClean="0"/>
              <a:t>conjunto</a:t>
            </a:r>
          </a:p>
          <a:p>
            <a:pPr marL="109728" indent="0" fontAlgn="base">
              <a:buNone/>
            </a:pPr>
            <a:r>
              <a:rPr lang="es-MX" dirty="0"/>
              <a:t> </a:t>
            </a:r>
            <a:r>
              <a:rPr lang="es-MX" dirty="0" smtClean="0"/>
              <a:t>  completo </a:t>
            </a:r>
            <a:r>
              <a:rPr lang="es-MX" dirty="0"/>
              <a:t>de campos; </a:t>
            </a:r>
            <a:endParaRPr lang="es-MX" dirty="0" smtClean="0"/>
          </a:p>
          <a:p>
            <a:pPr marL="109728" indent="0" fontAlgn="base">
              <a:buNone/>
            </a:pPr>
            <a:r>
              <a:rPr lang="es-MX" dirty="0"/>
              <a:t> </a:t>
            </a:r>
            <a:r>
              <a:rPr lang="es-MX" dirty="0" smtClean="0"/>
              <a:t>  y </a:t>
            </a:r>
            <a:r>
              <a:rPr lang="es-MX" dirty="0"/>
              <a:t>un archivo es una colección </a:t>
            </a:r>
            <a:endParaRPr lang="es-MX" dirty="0" smtClean="0"/>
          </a:p>
          <a:p>
            <a:pPr marL="109728" indent="0" fontAlgn="base">
              <a:buNone/>
            </a:pPr>
            <a:r>
              <a:rPr lang="es-MX" dirty="0"/>
              <a:t> </a:t>
            </a:r>
            <a:r>
              <a:rPr lang="es-MX" dirty="0" smtClean="0"/>
              <a:t>  de </a:t>
            </a:r>
            <a:r>
              <a:rPr lang="es-MX" dirty="0"/>
              <a:t>registros. </a:t>
            </a:r>
            <a:endParaRPr lang="es-MX" dirty="0" smtClean="0"/>
          </a:p>
          <a:p>
            <a:pPr fontAlgn="base"/>
            <a:endParaRPr lang="es-MX" dirty="0"/>
          </a:p>
        </p:txBody>
      </p:sp>
      <p:sp>
        <p:nvSpPr>
          <p:cNvPr id="3" name="2 Título"/>
          <p:cNvSpPr>
            <a:spLocks noGrp="1"/>
          </p:cNvSpPr>
          <p:nvPr>
            <p:ph type="title"/>
          </p:nvPr>
        </p:nvSpPr>
        <p:spPr/>
        <p:txBody>
          <a:bodyPr/>
          <a:lstStyle/>
          <a:p>
            <a:r>
              <a:rPr lang="es-MX" dirty="0" smtClean="0"/>
              <a:t>Base de Datos</a:t>
            </a:r>
            <a:endParaRPr lang="es-MX" dirty="0"/>
          </a:p>
        </p:txBody>
      </p:sp>
      <p:sp>
        <p:nvSpPr>
          <p:cNvPr id="8" name="1 Marcador de contenido"/>
          <p:cNvSpPr txBox="1">
            <a:spLocks/>
          </p:cNvSpPr>
          <p:nvPr/>
        </p:nvSpPr>
        <p:spPr>
          <a:xfrm>
            <a:off x="5580112" y="6381327"/>
            <a:ext cx="3888432" cy="395953"/>
          </a:xfrm>
          <a:prstGeom prst="rect">
            <a:avLst/>
          </a:prstGeom>
        </p:spPr>
        <p:txBody>
          <a:bodyPr vert="horz">
            <a:normAutofit fontScale="47500" lnSpcReduction="20000"/>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109728" indent="0">
              <a:buNone/>
            </a:pPr>
            <a:r>
              <a:rPr lang="es-MX" dirty="0" smtClean="0">
                <a:solidFill>
                  <a:schemeClr val="accent2"/>
                </a:solidFill>
              </a:rPr>
              <a:t>Tarea: </a:t>
            </a:r>
            <a:r>
              <a:rPr lang="es-MX" dirty="0" smtClean="0"/>
              <a:t>Ventajas y desventajas de las BD.</a:t>
            </a:r>
          </a:p>
          <a:p>
            <a:pPr lvl="1"/>
            <a:endParaRPr lang="es-MX" dirty="0" smtClean="0"/>
          </a:p>
        </p:txBody>
      </p:sp>
      <p:pic>
        <p:nvPicPr>
          <p:cNvPr id="717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92080" y="6122102"/>
            <a:ext cx="439832" cy="7330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248503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481328"/>
            <a:ext cx="8229600" cy="3171808"/>
          </a:xfrm>
        </p:spPr>
        <p:txBody>
          <a:bodyPr>
            <a:normAutofit fontScale="55000" lnSpcReduction="20000"/>
          </a:bodyPr>
          <a:lstStyle/>
          <a:p>
            <a:pPr fontAlgn="base"/>
            <a:r>
              <a:rPr lang="es-MX" dirty="0" smtClean="0"/>
              <a:t>Es </a:t>
            </a:r>
            <a:r>
              <a:rPr lang="es-MX" dirty="0"/>
              <a:t>una agrupación de programas que sirven para definir, construir y manipular una base de datos.</a:t>
            </a:r>
          </a:p>
          <a:p>
            <a:pPr fontAlgn="base"/>
            <a:endParaRPr lang="es-MX" dirty="0"/>
          </a:p>
          <a:p>
            <a:pPr fontAlgn="base"/>
            <a:r>
              <a:rPr lang="es-MX" b="1" dirty="0" smtClean="0"/>
              <a:t>Definir </a:t>
            </a:r>
            <a:r>
              <a:rPr lang="es-MX" b="1" dirty="0"/>
              <a:t>una base de datos</a:t>
            </a:r>
            <a:r>
              <a:rPr lang="es-MX" dirty="0"/>
              <a:t>: </a:t>
            </a:r>
            <a:r>
              <a:rPr lang="es-MX" dirty="0" smtClean="0"/>
              <a:t>especificar </a:t>
            </a:r>
            <a:r>
              <a:rPr lang="es-MX" dirty="0"/>
              <a:t>los tipos de datos, estructuras y restricciones para los datos que se almacenarán.</a:t>
            </a:r>
          </a:p>
          <a:p>
            <a:pPr fontAlgn="base"/>
            <a:endParaRPr lang="es-MX" dirty="0"/>
          </a:p>
          <a:p>
            <a:pPr fontAlgn="base"/>
            <a:r>
              <a:rPr lang="es-MX" b="1" dirty="0" smtClean="0"/>
              <a:t>Construir </a:t>
            </a:r>
            <a:r>
              <a:rPr lang="es-MX" b="1" dirty="0"/>
              <a:t>una base de datos</a:t>
            </a:r>
            <a:r>
              <a:rPr lang="es-MX" dirty="0"/>
              <a:t>: es el proceso de almacenar los datos sobre algún medio de almacenamiento.</a:t>
            </a:r>
          </a:p>
          <a:p>
            <a:pPr fontAlgn="base"/>
            <a:endParaRPr lang="es-MX" dirty="0"/>
          </a:p>
          <a:p>
            <a:pPr fontAlgn="base"/>
            <a:r>
              <a:rPr lang="es-MX" b="1" dirty="0" smtClean="0"/>
              <a:t>Manipular </a:t>
            </a:r>
            <a:r>
              <a:rPr lang="es-MX" b="1" dirty="0"/>
              <a:t>una base de datos</a:t>
            </a:r>
            <a:r>
              <a:rPr lang="es-MX" dirty="0"/>
              <a:t>: incluye funciones como </a:t>
            </a:r>
            <a:r>
              <a:rPr lang="es-MX" dirty="0" smtClean="0"/>
              <a:t>inserción, consulta</a:t>
            </a:r>
            <a:r>
              <a:rPr lang="es-MX" dirty="0"/>
              <a:t>, </a:t>
            </a:r>
            <a:r>
              <a:rPr lang="es-MX" dirty="0" smtClean="0"/>
              <a:t>actualización y eliminación de los datos</a:t>
            </a:r>
            <a:r>
              <a:rPr lang="es-MX" dirty="0"/>
              <a:t>.</a:t>
            </a:r>
          </a:p>
          <a:p>
            <a:pPr fontAlgn="base"/>
            <a:endParaRPr lang="es-MX" dirty="0"/>
          </a:p>
          <a:p>
            <a:pPr fontAlgn="base"/>
            <a:r>
              <a:rPr lang="es-MX" dirty="0"/>
              <a:t>Si el sistema soporta bases de datos relacionales se llama </a:t>
            </a:r>
            <a:r>
              <a:rPr lang="es-MX" dirty="0" smtClean="0"/>
              <a:t>RDBMS.</a:t>
            </a:r>
            <a:endParaRPr lang="es-MX" dirty="0"/>
          </a:p>
        </p:txBody>
      </p:sp>
      <p:sp>
        <p:nvSpPr>
          <p:cNvPr id="3" name="2 Título"/>
          <p:cNvSpPr>
            <a:spLocks noGrp="1"/>
          </p:cNvSpPr>
          <p:nvPr>
            <p:ph type="title"/>
          </p:nvPr>
        </p:nvSpPr>
        <p:spPr/>
        <p:txBody>
          <a:bodyPr>
            <a:normAutofit fontScale="90000"/>
          </a:bodyPr>
          <a:lstStyle/>
          <a:p>
            <a:r>
              <a:rPr lang="es-MX" dirty="0" smtClean="0"/>
              <a:t>Sistema Gestor de Base de Datos DBMS</a:t>
            </a:r>
            <a:endParaRPr lang="es-MX" dirty="0"/>
          </a:p>
        </p:txBody>
      </p:sp>
      <p:pic>
        <p:nvPicPr>
          <p:cNvPr id="9218" name="Picture 2" descr="https://encrypted-tbn2.gstatic.com/images?q=tbn:ANd9GcQNzeYDAOrCacgTlRPFHe3xGo5P83J72JeWeZon2PcRCZg4cOw3Z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4048" y="4365104"/>
            <a:ext cx="3600400" cy="2365607"/>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https://encrypted-tbn3.gstatic.com/images?q=tbn:ANd9GcTWqGjJCrbpBCoPDuDveYrrVnc4ZzoUKVbfJV0DeXgIbwOZmWG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5656" y="4412723"/>
            <a:ext cx="2857320" cy="2317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15527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media.exceltotal.com/2011/06/partes-de-una-tabla-dinamica-0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960" y="4191000"/>
            <a:ext cx="4762500" cy="2667000"/>
          </a:xfrm>
          <a:prstGeom prst="rect">
            <a:avLst/>
          </a:prstGeom>
          <a:noFill/>
          <a:extLst>
            <a:ext uri="{909E8E84-426E-40DD-AFC4-6F175D3DCCD1}">
              <a14:hiddenFill xmlns:a14="http://schemas.microsoft.com/office/drawing/2010/main">
                <a:solidFill>
                  <a:srgbClr val="FFFFFF"/>
                </a:solidFill>
              </a14:hiddenFill>
            </a:ext>
          </a:extLst>
        </p:spPr>
      </p:pic>
      <p:sp>
        <p:nvSpPr>
          <p:cNvPr id="2" name="1 Marcador de contenido"/>
          <p:cNvSpPr>
            <a:spLocks noGrp="1"/>
          </p:cNvSpPr>
          <p:nvPr>
            <p:ph idx="1"/>
          </p:nvPr>
        </p:nvSpPr>
        <p:spPr>
          <a:xfrm>
            <a:off x="457200" y="1481329"/>
            <a:ext cx="8229600" cy="4755983"/>
          </a:xfrm>
        </p:spPr>
        <p:txBody>
          <a:bodyPr>
            <a:normAutofit fontScale="55000" lnSpcReduction="20000"/>
          </a:bodyPr>
          <a:lstStyle/>
          <a:p>
            <a:pPr fontAlgn="base"/>
            <a:r>
              <a:rPr lang="es-MX" b="1" dirty="0" smtClean="0"/>
              <a:t>Tabla</a:t>
            </a:r>
            <a:r>
              <a:rPr lang="es-MX" dirty="0" smtClean="0"/>
              <a:t>: Una </a:t>
            </a:r>
            <a:r>
              <a:rPr lang="es-MX" dirty="0"/>
              <a:t>t</a:t>
            </a:r>
            <a:r>
              <a:rPr lang="es-MX" dirty="0" smtClean="0"/>
              <a:t>abla </a:t>
            </a:r>
            <a:r>
              <a:rPr lang="es-MX" dirty="0"/>
              <a:t>en las bases de datos, se refiere al tipo de modelado de datos, donde se guardan los datos </a:t>
            </a:r>
            <a:r>
              <a:rPr lang="es-MX" dirty="0" smtClean="0"/>
              <a:t>entregados al SGBD; su </a:t>
            </a:r>
            <a:r>
              <a:rPr lang="es-MX" dirty="0"/>
              <a:t>estructura general se asemeja a la vista general de un programa </a:t>
            </a:r>
            <a:r>
              <a:rPr lang="es-MX" dirty="0" smtClean="0"/>
              <a:t>de hoja </a:t>
            </a:r>
            <a:r>
              <a:rPr lang="es-MX" dirty="0"/>
              <a:t>de cálculo</a:t>
            </a:r>
            <a:r>
              <a:rPr lang="es-MX" dirty="0" smtClean="0"/>
              <a:t>.</a:t>
            </a:r>
          </a:p>
          <a:p>
            <a:pPr fontAlgn="base"/>
            <a:endParaRPr lang="es-MX" dirty="0"/>
          </a:p>
          <a:p>
            <a:pPr marL="109728" indent="0" fontAlgn="base">
              <a:buNone/>
            </a:pPr>
            <a:r>
              <a:rPr lang="es-MX" dirty="0"/>
              <a:t> </a:t>
            </a:r>
            <a:r>
              <a:rPr lang="es-MX" dirty="0" smtClean="0"/>
              <a:t>    Las </a:t>
            </a:r>
            <a:r>
              <a:rPr lang="es-MX" dirty="0"/>
              <a:t>tablas se componen de dos estructuras</a:t>
            </a:r>
            <a:r>
              <a:rPr lang="es-MX" dirty="0" smtClean="0"/>
              <a:t>:</a:t>
            </a:r>
          </a:p>
          <a:p>
            <a:pPr marL="109728" indent="0" fontAlgn="base">
              <a:buNone/>
            </a:pPr>
            <a:endParaRPr lang="es-MX" dirty="0"/>
          </a:p>
          <a:p>
            <a:pPr fontAlgn="base"/>
            <a:r>
              <a:rPr lang="es-MX" b="1" dirty="0" smtClean="0"/>
              <a:t>Filas, Registros o </a:t>
            </a:r>
            <a:r>
              <a:rPr lang="es-MX" b="1" dirty="0" err="1" smtClean="0"/>
              <a:t>Tuplas</a:t>
            </a:r>
            <a:r>
              <a:rPr lang="es-MX" dirty="0" smtClean="0"/>
              <a:t>: </a:t>
            </a:r>
            <a:r>
              <a:rPr lang="es-MX" dirty="0"/>
              <a:t>es cada una de las filas en que se divide la tabla. Cada registro contiene datos de los mismos tipos que los demás registros. </a:t>
            </a:r>
            <a:endParaRPr lang="es-MX" dirty="0" smtClean="0"/>
          </a:p>
          <a:p>
            <a:pPr marL="109728" indent="0" fontAlgn="base">
              <a:buNone/>
            </a:pPr>
            <a:r>
              <a:rPr lang="es-MX" dirty="0"/>
              <a:t> </a:t>
            </a:r>
            <a:r>
              <a:rPr lang="es-MX" dirty="0" smtClean="0"/>
              <a:t>    Ejemplo</a:t>
            </a:r>
            <a:r>
              <a:rPr lang="es-MX" dirty="0"/>
              <a:t>: en una tabla de nombres y direcciones, cada fila contendrá un nombre y </a:t>
            </a:r>
            <a:endParaRPr lang="es-MX" dirty="0" smtClean="0"/>
          </a:p>
          <a:p>
            <a:pPr marL="109728" indent="0" fontAlgn="base">
              <a:buNone/>
            </a:pPr>
            <a:r>
              <a:rPr lang="es-MX" dirty="0" smtClean="0"/>
              <a:t>     una </a:t>
            </a:r>
            <a:r>
              <a:rPr lang="es-MX" dirty="0"/>
              <a:t>dirección.</a:t>
            </a:r>
          </a:p>
          <a:p>
            <a:pPr fontAlgn="base"/>
            <a:endParaRPr lang="es-MX" dirty="0" smtClean="0"/>
          </a:p>
          <a:p>
            <a:pPr fontAlgn="base"/>
            <a:r>
              <a:rPr lang="es-MX" b="1" dirty="0" smtClean="0"/>
              <a:t>Campos o Columnas</a:t>
            </a:r>
            <a:r>
              <a:rPr lang="es-MX" dirty="0" smtClean="0"/>
              <a:t>: los campos son cada </a:t>
            </a:r>
            <a:r>
              <a:rPr lang="es-MX" dirty="0"/>
              <a:t>una de las columnas que forman la tabla. </a:t>
            </a:r>
            <a:r>
              <a:rPr lang="es-MX" dirty="0" smtClean="0"/>
              <a:t>Cada campo hace referencia </a:t>
            </a:r>
          </a:p>
          <a:p>
            <a:pPr marL="109728" indent="0" fontAlgn="base">
              <a:buNone/>
            </a:pPr>
            <a:r>
              <a:rPr lang="es-MX" dirty="0"/>
              <a:t> </a:t>
            </a:r>
            <a:r>
              <a:rPr lang="es-MX" dirty="0" smtClean="0"/>
              <a:t>   a un tipo de dato (información) </a:t>
            </a:r>
          </a:p>
          <a:p>
            <a:pPr marL="109728" indent="0" fontAlgn="base">
              <a:buNone/>
            </a:pPr>
            <a:r>
              <a:rPr lang="es-MX" dirty="0"/>
              <a:t> </a:t>
            </a:r>
            <a:r>
              <a:rPr lang="es-MX" dirty="0" smtClean="0"/>
              <a:t>   diferente a los demás campos.</a:t>
            </a:r>
          </a:p>
          <a:p>
            <a:pPr marL="109728" indent="0" fontAlgn="base">
              <a:buNone/>
            </a:pPr>
            <a:r>
              <a:rPr lang="es-MX" dirty="0"/>
              <a:t> </a:t>
            </a:r>
            <a:r>
              <a:rPr lang="es-MX" dirty="0" smtClean="0"/>
              <a:t>   En </a:t>
            </a:r>
            <a:r>
              <a:rPr lang="es-MX" dirty="0"/>
              <a:t>el ejemplo anterior, </a:t>
            </a:r>
            <a:endParaRPr lang="es-MX" dirty="0" smtClean="0"/>
          </a:p>
          <a:p>
            <a:pPr marL="109728" indent="0" fontAlgn="base">
              <a:buNone/>
            </a:pPr>
            <a:r>
              <a:rPr lang="es-MX" dirty="0"/>
              <a:t> </a:t>
            </a:r>
            <a:r>
              <a:rPr lang="es-MX" dirty="0" smtClean="0"/>
              <a:t>   un </a:t>
            </a:r>
            <a:r>
              <a:rPr lang="es-MX" dirty="0"/>
              <a:t>campo contendrá un tipo de </a:t>
            </a:r>
            <a:endParaRPr lang="es-MX" dirty="0" smtClean="0"/>
          </a:p>
          <a:p>
            <a:pPr marL="109728" indent="0" fontAlgn="base">
              <a:buNone/>
            </a:pPr>
            <a:r>
              <a:rPr lang="es-MX" dirty="0"/>
              <a:t> </a:t>
            </a:r>
            <a:r>
              <a:rPr lang="es-MX" dirty="0" smtClean="0"/>
              <a:t>   dato único</a:t>
            </a:r>
            <a:r>
              <a:rPr lang="es-MX" dirty="0"/>
              <a:t>, como una </a:t>
            </a:r>
            <a:r>
              <a:rPr lang="es-MX" dirty="0" smtClean="0"/>
              <a:t>dirección</a:t>
            </a:r>
            <a:r>
              <a:rPr lang="es-MX" dirty="0"/>
              <a:t>, </a:t>
            </a:r>
            <a:endParaRPr lang="es-MX" dirty="0" smtClean="0"/>
          </a:p>
          <a:p>
            <a:pPr marL="109728" indent="0" fontAlgn="base">
              <a:buNone/>
            </a:pPr>
            <a:r>
              <a:rPr lang="es-MX" dirty="0"/>
              <a:t> </a:t>
            </a:r>
            <a:r>
              <a:rPr lang="es-MX" dirty="0" smtClean="0"/>
              <a:t>   un número telefónico, </a:t>
            </a:r>
          </a:p>
          <a:p>
            <a:pPr marL="109728" indent="0" fontAlgn="base">
              <a:buNone/>
            </a:pPr>
            <a:r>
              <a:rPr lang="es-MX" dirty="0"/>
              <a:t> </a:t>
            </a:r>
            <a:r>
              <a:rPr lang="es-MX" dirty="0" smtClean="0"/>
              <a:t>   un </a:t>
            </a:r>
            <a:r>
              <a:rPr lang="es-MX" dirty="0"/>
              <a:t>nombre, etc</a:t>
            </a:r>
            <a:r>
              <a:rPr lang="es-MX" dirty="0" smtClean="0"/>
              <a:t>.</a:t>
            </a:r>
          </a:p>
          <a:p>
            <a:pPr marL="109728" indent="0" fontAlgn="base">
              <a:buNone/>
            </a:pPr>
            <a:endParaRPr lang="es-MX" dirty="0"/>
          </a:p>
        </p:txBody>
      </p:sp>
      <p:sp>
        <p:nvSpPr>
          <p:cNvPr id="3" name="2 Título"/>
          <p:cNvSpPr>
            <a:spLocks noGrp="1"/>
          </p:cNvSpPr>
          <p:nvPr>
            <p:ph type="title"/>
          </p:nvPr>
        </p:nvSpPr>
        <p:spPr/>
        <p:txBody>
          <a:bodyPr/>
          <a:lstStyle/>
          <a:p>
            <a:r>
              <a:rPr lang="es-MX" dirty="0" smtClean="0"/>
              <a:t>Conceptos de Base de Datos</a:t>
            </a:r>
            <a:endParaRPr lang="es-MX" dirty="0"/>
          </a:p>
        </p:txBody>
      </p:sp>
    </p:spTree>
    <p:extLst>
      <p:ext uri="{BB962C8B-B14F-4D97-AF65-F5344CB8AC3E}">
        <p14:creationId xmlns:p14="http://schemas.microsoft.com/office/powerpoint/2010/main" val="6760332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MX" dirty="0" smtClean="0"/>
              <a:t>Conceptos de Base de Datos</a:t>
            </a:r>
            <a:endParaRPr lang="es-MX" dirty="0"/>
          </a:p>
        </p:txBody>
      </p:sp>
      <p:sp>
        <p:nvSpPr>
          <p:cNvPr id="4" name="3 Marcador de contenido"/>
          <p:cNvSpPr>
            <a:spLocks noGrp="1"/>
          </p:cNvSpPr>
          <p:nvPr>
            <p:ph idx="1"/>
          </p:nvPr>
        </p:nvSpPr>
        <p:spPr/>
        <p:txBody>
          <a:bodyPr/>
          <a:lstStyle/>
          <a:p>
            <a:endParaRPr lang="es-MX" dirty="0"/>
          </a:p>
        </p:txBody>
      </p:sp>
      <p:pic>
        <p:nvPicPr>
          <p:cNvPr id="11266" name="Picture 2" descr="http://www.adrformacion.com/udsimg/accesa2010/1/accessav000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587" y="1124744"/>
            <a:ext cx="8072861" cy="55446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84607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481329"/>
            <a:ext cx="8229600" cy="2955784"/>
          </a:xfrm>
        </p:spPr>
        <p:txBody>
          <a:bodyPr>
            <a:normAutofit fontScale="62500" lnSpcReduction="20000"/>
          </a:bodyPr>
          <a:lstStyle/>
          <a:p>
            <a:pPr fontAlgn="base"/>
            <a:r>
              <a:rPr lang="es-MX" dirty="0"/>
              <a:t>El diseño de una base de datos no es un proceso sencillo. Habitualmente, </a:t>
            </a:r>
            <a:r>
              <a:rPr lang="es-MX" dirty="0" smtClean="0"/>
              <a:t>la complejidad de </a:t>
            </a:r>
            <a:r>
              <a:rPr lang="es-MX" dirty="0"/>
              <a:t>la información y la cantidad de requisitos de los sistemas </a:t>
            </a:r>
            <a:r>
              <a:rPr lang="es-MX" dirty="0" smtClean="0"/>
              <a:t>de información </a:t>
            </a:r>
            <a:r>
              <a:rPr lang="es-MX" dirty="0"/>
              <a:t>hacen que sea complicado. Por este motivo, cuando se </a:t>
            </a:r>
            <a:r>
              <a:rPr lang="es-MX" dirty="0" smtClean="0"/>
              <a:t>diseñan bases </a:t>
            </a:r>
            <a:r>
              <a:rPr lang="es-MX" dirty="0"/>
              <a:t>de datos es interesante aplicar la vieja estrategia de </a:t>
            </a:r>
            <a:r>
              <a:rPr lang="es-MX" dirty="0" smtClean="0"/>
              <a:t>‘divide y vencerás’.</a:t>
            </a:r>
          </a:p>
          <a:p>
            <a:pPr fontAlgn="base"/>
            <a:endParaRPr lang="es-MX" dirty="0" smtClean="0"/>
          </a:p>
          <a:p>
            <a:pPr fontAlgn="base"/>
            <a:r>
              <a:rPr lang="es-MX" dirty="0" smtClean="0"/>
              <a:t>Por </a:t>
            </a:r>
            <a:r>
              <a:rPr lang="es-MX" dirty="0"/>
              <a:t>lo tanto, conviene descomponer el proceso del diseño en varias etapas; </a:t>
            </a:r>
            <a:r>
              <a:rPr lang="es-MX" dirty="0" smtClean="0"/>
              <a:t>en cada </a:t>
            </a:r>
            <a:r>
              <a:rPr lang="es-MX" dirty="0"/>
              <a:t>una se obtiene un resultado intermedio que sirve de punto de partida </a:t>
            </a:r>
            <a:r>
              <a:rPr lang="es-MX" dirty="0" smtClean="0"/>
              <a:t>de la </a:t>
            </a:r>
            <a:r>
              <a:rPr lang="es-MX" dirty="0"/>
              <a:t>etapa siguiente, y en la última etapa se obtiene el resultado deseado. De </a:t>
            </a:r>
            <a:r>
              <a:rPr lang="es-MX" dirty="0" smtClean="0"/>
              <a:t>este modo </a:t>
            </a:r>
            <a:r>
              <a:rPr lang="es-MX" dirty="0"/>
              <a:t>no hace falta resolver de golpe toda la problemática que plantea el diseño, sino que en cada etapa se afronta un solo tipo de </a:t>
            </a:r>
            <a:r>
              <a:rPr lang="es-MX" dirty="0" err="1" smtClean="0"/>
              <a:t>subproblema</a:t>
            </a:r>
            <a:r>
              <a:rPr lang="es-MX" dirty="0" smtClean="0"/>
              <a:t>;  así se divide </a:t>
            </a:r>
            <a:r>
              <a:rPr lang="es-MX" dirty="0"/>
              <a:t>el problema y, al mismo tiempo, se simplifica el proceso</a:t>
            </a:r>
            <a:r>
              <a:rPr lang="es-MX" dirty="0" smtClean="0"/>
              <a:t>.</a:t>
            </a:r>
          </a:p>
          <a:p>
            <a:pPr fontAlgn="base"/>
            <a:endParaRPr lang="es-MX" dirty="0"/>
          </a:p>
          <a:p>
            <a:pPr fontAlgn="base"/>
            <a:endParaRPr lang="es-MX" dirty="0"/>
          </a:p>
        </p:txBody>
      </p:sp>
      <p:sp>
        <p:nvSpPr>
          <p:cNvPr id="3" name="2 Título"/>
          <p:cNvSpPr>
            <a:spLocks noGrp="1"/>
          </p:cNvSpPr>
          <p:nvPr>
            <p:ph type="title"/>
          </p:nvPr>
        </p:nvSpPr>
        <p:spPr/>
        <p:txBody>
          <a:bodyPr/>
          <a:lstStyle/>
          <a:p>
            <a:r>
              <a:rPr lang="es-MX" dirty="0" smtClean="0"/>
              <a:t>Diseño de Base de Datos</a:t>
            </a:r>
            <a:endParaRPr lang="es-MX" dirty="0"/>
          </a:p>
        </p:txBody>
      </p:sp>
      <p:pic>
        <p:nvPicPr>
          <p:cNvPr id="12290" name="Picture 2" descr="https://encrypted-tbn0.gstatic.com/images?q=tbn:ANd9GcR6qphyfM3yI-LEyD_Ludib9hUtNPw2G9Ox1LBPPuCRrXMg61m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9792" y="4420553"/>
            <a:ext cx="4176464" cy="22880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78884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481329"/>
            <a:ext cx="8229600" cy="2955784"/>
          </a:xfrm>
        </p:spPr>
        <p:txBody>
          <a:bodyPr>
            <a:normAutofit/>
          </a:bodyPr>
          <a:lstStyle/>
          <a:p>
            <a:pPr fontAlgn="base"/>
            <a:endParaRPr lang="es-MX" dirty="0" smtClean="0"/>
          </a:p>
          <a:p>
            <a:pPr fontAlgn="base"/>
            <a:r>
              <a:rPr lang="es-MX" dirty="0" smtClean="0"/>
              <a:t>Diseño Conceptual</a:t>
            </a:r>
          </a:p>
          <a:p>
            <a:pPr fontAlgn="base"/>
            <a:endParaRPr lang="es-MX" dirty="0"/>
          </a:p>
          <a:p>
            <a:pPr fontAlgn="base"/>
            <a:r>
              <a:rPr lang="es-MX" dirty="0" smtClean="0"/>
              <a:t>Diseño Lógico</a:t>
            </a:r>
          </a:p>
          <a:p>
            <a:pPr fontAlgn="base"/>
            <a:endParaRPr lang="es-MX" dirty="0"/>
          </a:p>
          <a:p>
            <a:pPr fontAlgn="base"/>
            <a:r>
              <a:rPr lang="es-MX" dirty="0" smtClean="0"/>
              <a:t>Diseño Físico</a:t>
            </a:r>
          </a:p>
          <a:p>
            <a:pPr fontAlgn="base"/>
            <a:endParaRPr lang="es-MX" dirty="0"/>
          </a:p>
          <a:p>
            <a:pPr fontAlgn="base"/>
            <a:endParaRPr lang="es-MX" dirty="0"/>
          </a:p>
        </p:txBody>
      </p:sp>
      <p:sp>
        <p:nvSpPr>
          <p:cNvPr id="3" name="2 Título"/>
          <p:cNvSpPr>
            <a:spLocks noGrp="1"/>
          </p:cNvSpPr>
          <p:nvPr>
            <p:ph type="title"/>
          </p:nvPr>
        </p:nvSpPr>
        <p:spPr/>
        <p:txBody>
          <a:bodyPr>
            <a:normAutofit fontScale="90000"/>
          </a:bodyPr>
          <a:lstStyle/>
          <a:p>
            <a:r>
              <a:rPr lang="es-MX" dirty="0" smtClean="0"/>
              <a:t>Diseño de Base de Datos</a:t>
            </a:r>
            <a:br>
              <a:rPr lang="es-MX" dirty="0" smtClean="0"/>
            </a:br>
            <a:r>
              <a:rPr lang="es-MX" dirty="0" smtClean="0"/>
              <a:t>Etapas</a:t>
            </a:r>
            <a:endParaRPr lang="es-MX" dirty="0"/>
          </a:p>
        </p:txBody>
      </p:sp>
      <p:sp>
        <p:nvSpPr>
          <p:cNvPr id="4" name="AutoShape 2" descr="data:image/jpeg;base64,/9j/4AAQSkZJRgABAQAAAQABAAD/2wCEAAkGBhAQEBAPEBQPDxAPEg8PEBQPDxAPEBAPFRAVFBQQEhQXHCYeFxkjGRQVHy8hIycpLCwsFR4xNTAqNSYrLSkBCQoKDgwOGg8PGjUgHCA1NDAsLCopLCwsLCopLywpKSwpLCkpKSwsLCkpKSwsKSksLCkpLDYsKSwpKSwsLCkpMv/AABEIAPEA0QMBIgACEQEDEQH/xAAcAAEAAgMBAQEAAAAAAAAAAAAABAUCAwYBBwj/xABLEAACAgEBBAQHCA8IAwEAAAABAgADEQQFEiExE0FRcQYVIjJhgbEUI1JykaGy0gckMzRUYnODkpOUorPB0UJDU2N0gsLwtMPhRP/EABsBAQACAwEBAAAAAAAAAAAAAAAEBQIDBgEH/8QAKhEBAAIBAwMDAwQDAAAAAAAAAAECAwQFERIxMiFBcSIjYRMUM1EVQpH/2gAMAwEAAhEDEQA/APuMREBERAREQERPCYHsTQNTnzVLDt4BT6z/AEnvSP8AAH6f/wAgbomg22fAH6Y/pMTqLBzr+Sxf54gSYkKzXuP7i8/FNB+bpMn5Jt0euS1d5DkZKkEFWVgcFWU8VI7DAkREQEREBERAREQEREBERAREQEREBERAREQE06tsVucgYVjknAHDmT1TdKvwoBOj1OP8Jy3pQDLj1rkQLKsAAAcgAB3YmUxrIxw5dWOzqmUBERASpC7muIHAaiguew2Uuq73fu2qO5R2S2lVq+Ot0uOqnVk/F3qB7cQLWIiAiIgIzMWOMmUO0fCLBKV8T2yPn1NMFeq8tuLFbJPFYX+YzOYovsfiWMn1XOvXnvlbTeMdp8Z4br6aa+/quYkfT6kOOw9c3y3pkreOqs8wizExPEvYiJm8IiICIiAiIgIiICYXVhlKkZDAqR1EHgQZnECm0upbSqKbt81oN2q5UZwaxwUW7oJVwOBJGDjOeJAlptvTHlfQfz1f9ZNImJrB5gHvGYERtuaUc79OO+6v+sx8f6T/AB9N+vq/rNe2rCnufcJXe1NCHd4ZUk5U+jAlmBAr22/peq6lvQliufkXJM17Oray6zUsCqsq00h1Kv0QJZrGB4qWYjgeOEGcE4lpiAIHsREBERAofCvanRVbo85+E5TSN1nnJn2QLiLax1Sp0d05DeL2tl49odDoKRGLn+3UaK0SxDCc5p9TiWNWulXjyxHpLDNgnnmFgLt1gfTgy6Rs4PbOT1Grz8onT6M+QueydHs2abdVfZXanH0xEt8RE6BCIiICIiAiIgIiICIlb4R2smludCVZF38qSDhSCQCOWQCPXAscwZX+JE+Hqf2zU/XmXiWvtvPfqtUfa8Cq8K9e9b6T3p7FOor3SnE9MFfdrb4IYlcNy556s9DVndG9gNgb2MkZxxxnqkPxJV/nftOp+vPPEdPZZ+vv+tAsIlf4io+Cx77bT/ylfq9OlGp02GsRGGo3x01u4StYZSylsHHH5Z5M8RzI6CeFhnHXKs7er6gxA6+AHfxmdOT5R86wgj0L6PVNeLNTLz0TzwytS1e8LKJ4J7NrFxn2RdnM1a2qCdznOK0Wsn2LU6dbFKMMhuBnzXb3gVbS5enLIeOBzEo9x0k3nrrC10WpisdFmNGrktNV6Zz6LYvAqwPdLLQ6G+0gKrd5HCc7OlvM8RC3nJXjlb6EG2xVHHjx7p3dSYAHYMSp2DsIULk8XPMy4E6nbdH+2p9XeVBrM8ZbcV7Q9iIlqhEREBERAwttCqWY4VQWJ7AOJMhjbVR5C1vi6e8j6M3bS0/SU3V/4ldifpIR/OYbGv6TT0WHm9VTHvKAmBh44T4Go/Zb/qx45T4Gp/Zb/qyfECB45T4Gp/Zb/qyDtzaHSaTVKEuH2vf5T1NWo96b4WD8gl7IG3x9qar8hf8Aw2gTazkA9oB+aZTTozmtD2oh/dE3QEREDwzjPDXUZ1Wjq6lTU2n0/c0HtM7MmcH4d151NbkZWqjDfnbuGf1XzyFr4mdPaISdJx+tXlwv2WdqWCijTIXSm3ffUOgzhUKhUbiOG84J9Uu/sRpqNNs+o3M2Hsa2pWJ8iht3AGeQOC2PxpvqSgjjXSeXOqs+viJJ1G0gBznMxrpphrhx14mJ9Z/tb20XVebWn0fRDrUHMiY+Mq+2corgorZPEA85rqvwZKtvd4niKokaCJ93WPtRBI77cTljMrKblM3ipTMZ3XNbx4Yft6V8oevtKg80B9U3VbZrHBVx3CR/cy9kzFCjqmuNw1HPt/xlNMfHumJtgHqMlV61T6JWKAJnvCSMe5Zo8uGi2GvtC3VszKVmk1OG3e2WcvtNqIz06oRb0mk8EREksCJ4TIZ1rOxWkb26SrOxxWGHAqMcXIPPHAcs54QJGpdgjFV32AJC5C7x+CCeAMqfBC6xtLUtlbVCtK61FmVdt1AGYrjyRngO3GeyWbUuQQXxkEZRQCPSM5kNdkuvFLrw3a7G5T8ZHzw7iD6YFpErK9pOjrXqAELHCOpzVYfg5PFH/FPPqJ6rPMBNGu0otqsqJIFiPWSOYDKVJHyzfECMNKwAUWOAAF4KnUMZ4gzWdBZ1X3D/AG0H2pJsQKfXpZUEJvvO/ZVUMV6bnY4QH7nyGc+qSBs+78It/Vaf6k0+EB4aYdur037rFz8ymWogQPcV/wDj5+NRWfZiVu2dgPZTqS7iyyypK13U6MAVs7LwycnLmdFExtWLRxL2J4nmH5+XaVlZKMMMpwfVJNGoa1gvIZGZ9O2/4A6fVN0g97c8yvX3yLs37HFVRyzFpQ5dvvzPRC4x62vH1SqhrMKFHHAxgcZoN7A5IIHpE77TbBoTkoPfNe29AhpbgBgdkjf4aa0m1p9WcbhWbRFYctpdRyllVqJQaNuqWdTTn55pKZkpE+qyF89N8iAwWnvXKN+nDbZqpGfaJBmu5pVO+XiJmUimGvu6DS6wl1751iHgO6cNoz5a987ik+SO4TptjtM1tyqtfSKzHDOIidErVdtfUsOioQlX1D7mRzStVLWWD0hRgHtZZN09CoqogCqoCqByAHKVj/f9eeR0t2539NXv49W5LeAiIgadTplsVkcKysCGDDII7DIGjuamwaewl1cN7nsY5YhRk02HrcDiD/aAOeKkm1lR4T+Tp+kHnVWUWIesMLVGB3gle5jAtgZp1urWmuy1s7tas7Y4ndUEnHqE3CQPCFc6TVD/ACL/AOE0DbZrmHKm5/SrUAfvWCazr7urT2euygexzJWmOUQ9qqfmE2Ygcvt7Z2r1DUPUjUtU+W9/UhqyjocDGA43yVbqMuRrbhwOnb1XVH2kSwxGIEA7Rs/B7/U2mP8A7I0+1g1nRGu2tyhsHSBACoYKeTHrI+WT8Sr1P39p/wDT6vPd0umgWeJ7E8ZgOJIA9PCAxIm1R7y/dPX2pSvnW0jvtQfzkTWbVosR0S2l23T5KWozfIDma8vhLOnlDh9NzPefbLKoyt0/nHvMsqp87zecupt2SFmUxWZTBHlGulST5ct75TMD0kzpHdJxrXSecveJ3OmPkr3TitHVnBnZaM+Qs6HY54m0KjcfXhIzEROm9VSq9t0sFS9AWfTOLcKMs1eCtqAdZKEkDrKrLCi5XVXUhlYBlI4gqRkEejEzIzK3xc9RJ07KqnLGqwE1bxOSyEca8nnzHoHHPos4leNdevB6GPpptrsH75Q/MY8b9tWpH5kt865ECwMp9o+/XVacebWV1N3oCNmlD32De7qjNz7RtcYqqYZ/t6jFSL6d3O+3dgd4m3ZugFQbJLu7b9rkYaxyAM+gAAADqAA6oExZD22PtbUfkbv4bSbK/wAIGxpNSf8AIu/htA37OOaaj211/QEkyBXtCqutAWyVVQQgaw8FHUoJng23WeS3nu02o/mkCwiQPHKfA1H7Nd9WPHNfWt479NqP5LAnyqHHXN+JpUx+cubP8ITZ4/o62Zfj03IP3lEi6HVrZrLnQ76nT6cbwVt3eW24ld4jBPliBMbYdJ85S/5Sy2z6TGepsPTD+5p9dan2iTogaa9Ii+aiL8VVHsEp/Ck8NL/qR8nue6X0o/Cf/wDJ/qD/AOJqJhk8ZZU8ocbpx5Td59ssapX1ee3eZPqM+d5/OXVT4pKzMTBZmJqhHlo1Mh6+jdKt2ybqBM9s0e9VtJ2nx9VLy9i/TNWzZw4Tptnt5M5bZb8J0my24Sx2e/GThX62O6fEROs4VT2IiejxpUbM2nY9rq6no28qpt0gqMA9HaOolSGB4ZyRzHG3Mg6YfbF47U07es76/wDEQJwnsRATwiexAREGBV7ecqKCCQfdWmBx1hrApB9RlmJz3hRtIVtp0sG7W1+nsFhPk5rt3nVuzyRvZ6wG7Jfae4OisM4ZVYZBBwRkZB4gwNkTzM8LwMoiR9drVpRrHzhccAMszE4VFHWSSAB2mBvJnMeFOymZl1CagUmtXDJcc0szVWVpZzBR16VuI58jyBF1XpXcb1xIzx6NGIVfQSOLH5vRGq0NYqdQiAEHI3FwfViY38ZZV7w+eaSrc8jiQoCgnmQBjPplnXKUbOVbH6PNJz/YxuetPNPzSbTq2QhbQBvEBHX7mxPJTnijeg5HYZ8/1FObz0uo5+mOVqJms0h5sR5FhrmGOoHLvljtajOmU9kg2Lkjvl/qNLv6fdHZLzbMfXXJH4RM9+maT+XM7KflOm2W3HE5PT71bYIPPsnT7GyTvHhMdurauoiODWcTXlcxGYnYqR7ERPQMrtI2dVqfxU0y/NY3/KWMp6rnqv1LNVcy2NWUasK4KilV5Bt4eUG5iBcRIHjNzy0+pP6hfpWCPGVn4PqPl0x9lsCfIG3HZdNc6O1bV12WApuZyqlseUCOrsnnjfHnValfzJb6BM1a7WrbRqEC3Lmm3jZTZWPMI5sBAzr0NjKD7o1AyAfN0vWPyUyOy369RqT66F+jWJu2U+aKSeuqo/KgkqBUavwbquXcubUWrlWw2osA3lYMp8kjkQDN/iWrrN5+NqtS3teWEQK/xFR1oT8ayxva0hU6CqvXp0aKmNLbnA4+VdX1/wC2Xsp7HI1zkAsfcikAEAnFzcASQOOfmgXEqdSOl1daf2dMnuhuw2vvV1Z7gLT+jNev2tqkCdHpTYzMq4N6rhc+UxYKQMDjxIB7Zns8/beszzxpSPi7jgfOGgW006zzG7jN806rzG7jML+Msq94fOD90bvkixVKlWAKsMEEZBHpmhx763fJDDhPn+f0yz8uqr4QiaG11FlbZboSoBJyWqYZQk9Z4Fc/i+mTqNRmZ3IA7Y69IhbvF77vtb5JA0EkazTxjiLR7w04b9cT+F3XxK94nWaYeQvdOT0vNe+ddQPJXultsfa0qzXe0NVmgrJyQMzdXUF4AYmcToopWJ5iFdNpn0IiJmxIiICeYnsQGJ5iexA8xI21PuF35Kz6BkqadZp+kresnAsRkJHMBlIz88DTsf73o/I1fwxJkrKNm3oqoL+Cqqj3ivkBgTP3Ff8AhB9VNX84FhEr/cF34RZ+qo+rHuG/8Ib101f0gWEqj9/9+l9lw+sJt9zaocrqj8fTE/RsEwp2fd063WPUdyqyoCut0zvujZOWOMbnzmBZYlVtNTTamqUEqF6LUBRk9FksloHXuMTw+C7dktp4RAxqtVlDKQysAQVIII7QesTDU+Y3dIh2OoJapn05YknoiNxieZNbArn0gAzC7RX7p+2G5H+5qz7MfNMbdpe17uJt4Wt3zPU6pEADHyjyUDedvQq8z/3lzkS/Rsbm3rLW49RWvP6Cg/PJdGkRPMVVzzIHE955mcFnisZZ59XUV5mkLGrTMNNZdYMW3FcgHIrrUEJXnrwCxJ7WPolVoBOi1v3rOe0Mm7l40+GjSdrfK40fnLOup80d05PQjyhOtq5CWGxx9Nlfr+8M4iJ0StIiICIiAiIgIiICIiAiIgIiICIiAiIgJq1A8lu4zbNd58lu4zG3aXsd3zrU8Lmm/skXWn39puDcpwOqj70/LqqfxwvNf96ic/oJfbRP2qJQaE8JN3PtX4R9L2t8rzZ/nidag4Cclsvi4nWryEtNjj7cq3X+UMoiJfq4iIgIiICIiAiIgIiICIiAiIgIiICImJMATNV7eSe4zJjI2otwD655PZ7HdwG0Pu5mxTy7xNWvObj/AN65tXq9U4TVR9+fl1OKftwuNpt9rDulJoeUsNpX+8geiQNDyknc/wDX4adJ4z8rzZHnzrFM5PZHnzqEeW+yx9lV6/8Akbsz2YAzLMvFe9iIgIiICIiAiIgIiICIiAiIgIiIHkxMymDQNTmV+sbgZYuJCvrzA4TaJ3bMmYHXjgBOg2jsgPKtfB8Ayoy7XTJl/U5WNNdatOnhF1OoyoE3aIcBMdfoyo4DlIum15XgRIG6aS9rRNI5hJ0WopFZi0+rpdmthp0dLzktlWljnE6fTS023BbDhiLd0DV3i+TmE9TNgM0pNolkiMsxPIgZREQEREBERAREQEREBERAREQPJ4RMp4YGthNLpJBExKwIL0TQ+lEsikxNcCmu2eD1SAdgJnOJ0pqnnQwKzSbOCchiWVVeJsWqbAkAgmwCeKJkICJ7ED2IiAiIgIiICIiAiIgIiICIiAnhiIHhnkRAxnk9iBjERA9EyE8iBmJ7EQERED//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5" name="AutoShape 4" descr="data:image/jpeg;base64,/9j/4AAQSkZJRgABAQAAAQABAAD/2wCEAAkGBhAQEBAPEBQPDxAPEg8PEBQPDxAPEBAPFRAVFBQQEhQXHCYeFxkjGRQVHy8hIycpLCwsFR4xNTAqNSYrLSkBCQoKDgwOGg8PGjUgHCA1NDAsLCopLCwsLCopLywpKSwpLCkpKSwsLCkpKSwsKSksLCkpLDYsKSwpKSwsLCkpMv/AABEIAPEA0QMBIgACEQEDEQH/xAAcAAEAAgMBAQEAAAAAAAAAAAAABAUCAwYBBwj/xABLEAACAgEBBAQHCA8IAwEAAAABAgADEQQFEiExE0FRcQYVIjJhgbEUI1JykaGy0gckMzRUYnODkpOUorPB0UJDU2N0gsLwtMPhRP/EABsBAQACAwEBAAAAAAAAAAAAAAAEBQIDBgEH/8QAKhEBAAIBAwMDAwQDAAAAAAAAAAECAwQFERIxMiFBcSIjYRMUM1EVQpH/2gAMAwEAAhEDEQA/APuMREBERAREQERPCYHsTQNTnzVLDt4BT6z/AEnvSP8AAH6f/wAgbomg22fAH6Y/pMTqLBzr+Sxf54gSYkKzXuP7i8/FNB+bpMn5Jt0euS1d5DkZKkEFWVgcFWU8VI7DAkREQEREBERAREQEREBERAREQEREBERAREQE06tsVucgYVjknAHDmT1TdKvwoBOj1OP8Jy3pQDLj1rkQLKsAAAcgAB3YmUxrIxw5dWOzqmUBERASpC7muIHAaiguew2Uuq73fu2qO5R2S2lVq+Ot0uOqnVk/F3qB7cQLWIiAiIgIzMWOMmUO0fCLBKV8T2yPn1NMFeq8tuLFbJPFYX+YzOYovsfiWMn1XOvXnvlbTeMdp8Z4br6aa+/quYkfT6kOOw9c3y3pkreOqs8wizExPEvYiJm8IiICIiAiIgIiICYXVhlKkZDAqR1EHgQZnECm0upbSqKbt81oN2q5UZwaxwUW7oJVwOBJGDjOeJAlptvTHlfQfz1f9ZNImJrB5gHvGYERtuaUc79OO+6v+sx8f6T/AB9N+vq/rNe2rCnufcJXe1NCHd4ZUk5U+jAlmBAr22/peq6lvQliufkXJM17Oray6zUsCqsq00h1Kv0QJZrGB4qWYjgeOEGcE4lpiAIHsREBERAofCvanRVbo85+E5TSN1nnJn2QLiLax1Sp0d05DeL2tl49odDoKRGLn+3UaK0SxDCc5p9TiWNWulXjyxHpLDNgnnmFgLt1gfTgy6Rs4PbOT1Grz8onT6M+QueydHs2abdVfZXanH0xEt8RE6BCIiICIiAiIgIiICIlb4R2smludCVZF38qSDhSCQCOWQCPXAscwZX+JE+Hqf2zU/XmXiWvtvPfqtUfa8Cq8K9e9b6T3p7FOor3SnE9MFfdrb4IYlcNy556s9DVndG9gNgb2MkZxxxnqkPxJV/nftOp+vPPEdPZZ+vv+tAsIlf4io+Cx77bT/ylfq9OlGp02GsRGGo3x01u4StYZSylsHHH5Z5M8RzI6CeFhnHXKs7er6gxA6+AHfxmdOT5R86wgj0L6PVNeLNTLz0TzwytS1e8LKJ4J7NrFxn2RdnM1a2qCdznOK0Wsn2LU6dbFKMMhuBnzXb3gVbS5enLIeOBzEo9x0k3nrrC10WpisdFmNGrktNV6Zz6LYvAqwPdLLQ6G+0gKrd5HCc7OlvM8RC3nJXjlb6EG2xVHHjx7p3dSYAHYMSp2DsIULk8XPMy4E6nbdH+2p9XeVBrM8ZbcV7Q9iIlqhEREBERAwttCqWY4VQWJ7AOJMhjbVR5C1vi6e8j6M3bS0/SU3V/4ldifpIR/OYbGv6TT0WHm9VTHvKAmBh44T4Go/Zb/qx45T4Gp/Zb/qyfECB45T4Gp/Zb/qyDtzaHSaTVKEuH2vf5T1NWo96b4WD8gl7IG3x9qar8hf8Aw2gTazkA9oB+aZTTozmtD2oh/dE3QEREDwzjPDXUZ1Wjq6lTU2n0/c0HtM7MmcH4d151NbkZWqjDfnbuGf1XzyFr4mdPaISdJx+tXlwv2WdqWCijTIXSm3ffUOgzhUKhUbiOG84J9Uu/sRpqNNs+o3M2Hsa2pWJ8iht3AGeQOC2PxpvqSgjjXSeXOqs+viJJ1G0gBznMxrpphrhx14mJ9Z/tb20XVebWn0fRDrUHMiY+Mq+2corgorZPEA85rqvwZKtvd4niKokaCJ93WPtRBI77cTljMrKblM3ipTMZ3XNbx4Yft6V8oevtKg80B9U3VbZrHBVx3CR/cy9kzFCjqmuNw1HPt/xlNMfHumJtgHqMlV61T6JWKAJnvCSMe5Zo8uGi2GvtC3VszKVmk1OG3e2WcvtNqIz06oRb0mk8EREksCJ4TIZ1rOxWkb26SrOxxWGHAqMcXIPPHAcs54QJGpdgjFV32AJC5C7x+CCeAMqfBC6xtLUtlbVCtK61FmVdt1AGYrjyRngO3GeyWbUuQQXxkEZRQCPSM5kNdkuvFLrw3a7G5T8ZHzw7iD6YFpErK9pOjrXqAELHCOpzVYfg5PFH/FPPqJ6rPMBNGu0otqsqJIFiPWSOYDKVJHyzfECMNKwAUWOAAF4KnUMZ4gzWdBZ1X3D/AG0H2pJsQKfXpZUEJvvO/ZVUMV6bnY4QH7nyGc+qSBs+78It/Vaf6k0+EB4aYdur037rFz8ymWogQPcV/wDj5+NRWfZiVu2dgPZTqS7iyyypK13U6MAVs7LwycnLmdFExtWLRxL2J4nmH5+XaVlZKMMMpwfVJNGoa1gvIZGZ9O2/4A6fVN0g97c8yvX3yLs37HFVRyzFpQ5dvvzPRC4x62vH1SqhrMKFHHAxgcZoN7A5IIHpE77TbBoTkoPfNe29AhpbgBgdkjf4aa0m1p9WcbhWbRFYctpdRyllVqJQaNuqWdTTn55pKZkpE+qyF89N8iAwWnvXKN+nDbZqpGfaJBmu5pVO+XiJmUimGvu6DS6wl1751iHgO6cNoz5a987ik+SO4TptjtM1tyqtfSKzHDOIidErVdtfUsOioQlX1D7mRzStVLWWD0hRgHtZZN09CoqogCqoCqByAHKVj/f9eeR0t2539NXv49W5LeAiIgadTplsVkcKysCGDDII7DIGjuamwaewl1cN7nsY5YhRk02HrcDiD/aAOeKkm1lR4T+Tp+kHnVWUWIesMLVGB3gle5jAtgZp1urWmuy1s7tas7Y4ndUEnHqE3CQPCFc6TVD/ACL/AOE0DbZrmHKm5/SrUAfvWCazr7urT2euygexzJWmOUQ9qqfmE2Ygcvt7Z2r1DUPUjUtU+W9/UhqyjocDGA43yVbqMuRrbhwOnb1XVH2kSwxGIEA7Rs/B7/U2mP8A7I0+1g1nRGu2tyhsHSBACoYKeTHrI+WT8Sr1P39p/wDT6vPd0umgWeJ7E8ZgOJIA9PCAxIm1R7y/dPX2pSvnW0jvtQfzkTWbVosR0S2l23T5KWozfIDma8vhLOnlDh9NzPefbLKoyt0/nHvMsqp87zecupt2SFmUxWZTBHlGulST5ct75TMD0kzpHdJxrXSecveJ3OmPkr3TitHVnBnZaM+Qs6HY54m0KjcfXhIzEROm9VSq9t0sFS9AWfTOLcKMs1eCtqAdZKEkDrKrLCi5XVXUhlYBlI4gqRkEejEzIzK3xc9RJ07KqnLGqwE1bxOSyEca8nnzHoHHPos4leNdevB6GPpptrsH75Q/MY8b9tWpH5kt865ECwMp9o+/XVacebWV1N3oCNmlD32De7qjNz7RtcYqqYZ/t6jFSL6d3O+3dgd4m3ZugFQbJLu7b9rkYaxyAM+gAAADqAA6oExZD22PtbUfkbv4bSbK/wAIGxpNSf8AIu/htA37OOaaj211/QEkyBXtCqutAWyVVQQgaw8FHUoJng23WeS3nu02o/mkCwiQPHKfA1H7Nd9WPHNfWt479NqP5LAnyqHHXN+JpUx+cubP8ITZ4/o62Zfj03IP3lEi6HVrZrLnQ76nT6cbwVt3eW24ld4jBPliBMbYdJ85S/5Sy2z6TGepsPTD+5p9dan2iTogaa9Ii+aiL8VVHsEp/Ck8NL/qR8nue6X0o/Cf/wDJ/qD/AOJqJhk8ZZU8ocbpx5Td59ssapX1ee3eZPqM+d5/OXVT4pKzMTBZmJqhHlo1Mh6+jdKt2ybqBM9s0e9VtJ2nx9VLy9i/TNWzZw4Tptnt5M5bZb8J0my24Sx2e/GThX62O6fEROs4VT2IiejxpUbM2nY9rq6no28qpt0gqMA9HaOolSGB4ZyRzHG3Mg6YfbF47U07es76/wDEQJwnsRATwiexAREGBV7ecqKCCQfdWmBx1hrApB9RlmJz3hRtIVtp0sG7W1+nsFhPk5rt3nVuzyRvZ6wG7Jfae4OisM4ZVYZBBwRkZB4gwNkTzM8LwMoiR9drVpRrHzhccAMszE4VFHWSSAB2mBvJnMeFOymZl1CagUmtXDJcc0szVWVpZzBR16VuI58jyBF1XpXcb1xIzx6NGIVfQSOLH5vRGq0NYqdQiAEHI3FwfViY38ZZV7w+eaSrc8jiQoCgnmQBjPplnXKUbOVbH6PNJz/YxuetPNPzSbTq2QhbQBvEBHX7mxPJTnijeg5HYZ8/1FObz0uo5+mOVqJms0h5sR5FhrmGOoHLvljtajOmU9kg2Lkjvl/qNLv6fdHZLzbMfXXJH4RM9+maT+XM7KflOm2W3HE5PT71bYIPPsnT7GyTvHhMdurauoiODWcTXlcxGYnYqR7ERPQMrtI2dVqfxU0y/NY3/KWMp6rnqv1LNVcy2NWUasK4KilV5Bt4eUG5iBcRIHjNzy0+pP6hfpWCPGVn4PqPl0x9lsCfIG3HZdNc6O1bV12WApuZyqlseUCOrsnnjfHnValfzJb6BM1a7WrbRqEC3Lmm3jZTZWPMI5sBAzr0NjKD7o1AyAfN0vWPyUyOy369RqT66F+jWJu2U+aKSeuqo/KgkqBUavwbquXcubUWrlWw2osA3lYMp8kjkQDN/iWrrN5+NqtS3teWEQK/xFR1oT8ayxva0hU6CqvXp0aKmNLbnA4+VdX1/wC2Xsp7HI1zkAsfcikAEAnFzcASQOOfmgXEqdSOl1daf2dMnuhuw2vvV1Z7gLT+jNev2tqkCdHpTYzMq4N6rhc+UxYKQMDjxIB7Zns8/beszzxpSPi7jgfOGgW006zzG7jN806rzG7jML+Msq94fOD90bvkixVKlWAKsMEEZBHpmhx763fJDDhPn+f0yz8uqr4QiaG11FlbZboSoBJyWqYZQk9Z4Fc/i+mTqNRmZ3IA7Y69IhbvF77vtb5JA0EkazTxjiLR7w04b9cT+F3XxK94nWaYeQvdOT0vNe+ddQPJXultsfa0qzXe0NVmgrJyQMzdXUF4AYmcToopWJ5iFdNpn0IiJmxIiICeYnsQGJ5iexA8xI21PuF35Kz6BkqadZp+kresnAsRkJHMBlIz88DTsf73o/I1fwxJkrKNm3oqoL+Cqqj3ivkBgTP3Ff8AhB9VNX84FhEr/cF34RZ+qo+rHuG/8Ib101f0gWEqj9/9+l9lw+sJt9zaocrqj8fTE/RsEwp2fd063WPUdyqyoCut0zvujZOWOMbnzmBZYlVtNTTamqUEqF6LUBRk9FksloHXuMTw+C7dktp4RAxqtVlDKQysAQVIII7QesTDU+Y3dIh2OoJapn05YknoiNxieZNbArn0gAzC7RX7p+2G5H+5qz7MfNMbdpe17uJt4Wt3zPU6pEADHyjyUDedvQq8z/3lzkS/Rsbm3rLW49RWvP6Cg/PJdGkRPMVVzzIHE955mcFnisZZ59XUV5mkLGrTMNNZdYMW3FcgHIrrUEJXnrwCxJ7WPolVoBOi1v3rOe0Mm7l40+GjSdrfK40fnLOup80d05PQjyhOtq5CWGxx9Nlfr+8M4iJ0StIiICIiAiIgIiICIiAiIgIiICIiAiIgJq1A8lu4zbNd58lu4zG3aXsd3zrU8Lmm/skXWn39puDcpwOqj70/LqqfxwvNf96ic/oJfbRP2qJQaE8JN3PtX4R9L2t8rzZ/nidag4Cclsvi4nWryEtNjj7cq3X+UMoiJfq4iIgIiICIiAiIgIiICIiAiIgIiICImJMATNV7eSe4zJjI2otwD655PZ7HdwG0Pu5mxTy7xNWvObj/AN65tXq9U4TVR9+fl1OKftwuNpt9rDulJoeUsNpX+8geiQNDyknc/wDX4adJ4z8rzZHnzrFM5PZHnzqEeW+yx9lV6/8Akbsz2YAzLMvFe9iIgIiICIiAiIgIiICIiAiIgIiIHkxMymDQNTmV+sbgZYuJCvrzA4TaJ3bMmYHXjgBOg2jsgPKtfB8Ayoy7XTJl/U5WNNdatOnhF1OoyoE3aIcBMdfoyo4DlIum15XgRIG6aS9rRNI5hJ0WopFZi0+rpdmthp0dLzktlWljnE6fTS023BbDhiLd0DV3i+TmE9TNgM0pNolkiMsxPIgZREQEREBERAREQEREBERAREQPJ4RMp4YGthNLpJBExKwIL0TQ+lEsikxNcCmu2eD1SAdgJnOJ0pqnnQwKzSbOCchiWVVeJsWqbAkAgmwCeKJkICJ7ED2IiAiIgIiICIiAiIgIiICIiAnhiIHhnkRAxnk9iBjERA9EyE8iBmJ7EQERED//2Q=="/>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6" name="AutoShape 6" descr="data:image/jpeg;base64,/9j/4AAQSkZJRgABAQAAAQABAAD/2wCEAAkGBhAQEBAPEBQPDxAPEg8PEBQPDxAPEBAPFRAVFBQQEhQXHCYeFxkjGRQVHy8hIycpLCwsFR4xNTAqNSYrLSkBCQoKDgwOGg8PGjUgHCA1NDAsLCopLCwsLCopLywpKSwpLCkpKSwsLCkpKSwsKSksLCkpLDYsKSwpKSwsLCkpMv/AABEIAPEA0QMBIgACEQEDEQH/xAAcAAEAAgMBAQEAAAAAAAAAAAAABAUCAwYBBwj/xABLEAACAgEBBAQHCA8IAwEAAAABAgADEQQFEiExE0FRcQYVIjJhgbEUI1JykaGy0gckMzRUYnODkpOUorPB0UJDU2N0gsLwtMPhRP/EABsBAQACAwEBAAAAAAAAAAAAAAAEBQIDBgEH/8QAKhEBAAIBAwMDAwQDAAAAAAAAAAECAwQFERIxMiFBcSIjYRMUM1EVQpH/2gAMAwEAAhEDEQA/APuMREBERAREQERPCYHsTQNTnzVLDt4BT6z/AEnvSP8AAH6f/wAgbomg22fAH6Y/pMTqLBzr+Sxf54gSYkKzXuP7i8/FNB+bpMn5Jt0euS1d5DkZKkEFWVgcFWU8VI7DAkREQEREBERAREQEREBERAREQEREBERAREQE06tsVucgYVjknAHDmT1TdKvwoBOj1OP8Jy3pQDLj1rkQLKsAAAcgAB3YmUxrIxw5dWOzqmUBERASpC7muIHAaiguew2Uuq73fu2qO5R2S2lVq+Ot0uOqnVk/F3qB7cQLWIiAiIgIzMWOMmUO0fCLBKV8T2yPn1NMFeq8tuLFbJPFYX+YzOYovsfiWMn1XOvXnvlbTeMdp8Z4br6aa+/quYkfT6kOOw9c3y3pkreOqs8wizExPEvYiJm8IiICIiAiIgIiICYXVhlKkZDAqR1EHgQZnECm0upbSqKbt81oN2q5UZwaxwUW7oJVwOBJGDjOeJAlptvTHlfQfz1f9ZNImJrB5gHvGYERtuaUc79OO+6v+sx8f6T/AB9N+vq/rNe2rCnufcJXe1NCHd4ZUk5U+jAlmBAr22/peq6lvQliufkXJM17Oray6zUsCqsq00h1Kv0QJZrGB4qWYjgeOEGcE4lpiAIHsREBERAofCvanRVbo85+E5TSN1nnJn2QLiLax1Sp0d05DeL2tl49odDoKRGLn+3UaK0SxDCc5p9TiWNWulXjyxHpLDNgnnmFgLt1gfTgy6Rs4PbOT1Grz8onT6M+QueydHs2abdVfZXanH0xEt8RE6BCIiICIiAiIgIiICIlb4R2smludCVZF38qSDhSCQCOWQCPXAscwZX+JE+Hqf2zU/XmXiWvtvPfqtUfa8Cq8K9e9b6T3p7FOor3SnE9MFfdrb4IYlcNy556s9DVndG9gNgb2MkZxxxnqkPxJV/nftOp+vPPEdPZZ+vv+tAsIlf4io+Cx77bT/ylfq9OlGp02GsRGGo3x01u4StYZSylsHHH5Z5M8RzI6CeFhnHXKs7er6gxA6+AHfxmdOT5R86wgj0L6PVNeLNTLz0TzwytS1e8LKJ4J7NrFxn2RdnM1a2qCdznOK0Wsn2LU6dbFKMMhuBnzXb3gVbS5enLIeOBzEo9x0k3nrrC10WpisdFmNGrktNV6Zz6LYvAqwPdLLQ6G+0gKrd5HCc7OlvM8RC3nJXjlb6EG2xVHHjx7p3dSYAHYMSp2DsIULk8XPMy4E6nbdH+2p9XeVBrM8ZbcV7Q9iIlqhEREBERAwttCqWY4VQWJ7AOJMhjbVR5C1vi6e8j6M3bS0/SU3V/4ldifpIR/OYbGv6TT0WHm9VTHvKAmBh44T4Go/Zb/qx45T4Gp/Zb/qyfECB45T4Gp/Zb/qyDtzaHSaTVKEuH2vf5T1NWo96b4WD8gl7IG3x9qar8hf8Aw2gTazkA9oB+aZTTozmtD2oh/dE3QEREDwzjPDXUZ1Wjq6lTU2n0/c0HtM7MmcH4d151NbkZWqjDfnbuGf1XzyFr4mdPaISdJx+tXlwv2WdqWCijTIXSm3ffUOgzhUKhUbiOG84J9Uu/sRpqNNs+o3M2Hsa2pWJ8iht3AGeQOC2PxpvqSgjjXSeXOqs+viJJ1G0gBznMxrpphrhx14mJ9Z/tb20XVebWn0fRDrUHMiY+Mq+2corgorZPEA85rqvwZKtvd4niKokaCJ93WPtRBI77cTljMrKblM3ipTMZ3XNbx4Yft6V8oevtKg80B9U3VbZrHBVx3CR/cy9kzFCjqmuNw1HPt/xlNMfHumJtgHqMlV61T6JWKAJnvCSMe5Zo8uGi2GvtC3VszKVmk1OG3e2WcvtNqIz06oRb0mk8EREksCJ4TIZ1rOxWkb26SrOxxWGHAqMcXIPPHAcs54QJGpdgjFV32AJC5C7x+CCeAMqfBC6xtLUtlbVCtK61FmVdt1AGYrjyRngO3GeyWbUuQQXxkEZRQCPSM5kNdkuvFLrw3a7G5T8ZHzw7iD6YFpErK9pOjrXqAELHCOpzVYfg5PFH/FPPqJ6rPMBNGu0otqsqJIFiPWSOYDKVJHyzfECMNKwAUWOAAF4KnUMZ4gzWdBZ1X3D/AG0H2pJsQKfXpZUEJvvO/ZVUMV6bnY4QH7nyGc+qSBs+78It/Vaf6k0+EB4aYdur037rFz8ymWogQPcV/wDj5+NRWfZiVu2dgPZTqS7iyyypK13U6MAVs7LwycnLmdFExtWLRxL2J4nmH5+XaVlZKMMMpwfVJNGoa1gvIZGZ9O2/4A6fVN0g97c8yvX3yLs37HFVRyzFpQ5dvvzPRC4x62vH1SqhrMKFHHAxgcZoN7A5IIHpE77TbBoTkoPfNe29AhpbgBgdkjf4aa0m1p9WcbhWbRFYctpdRyllVqJQaNuqWdTTn55pKZkpE+qyF89N8iAwWnvXKN+nDbZqpGfaJBmu5pVO+XiJmUimGvu6DS6wl1751iHgO6cNoz5a987ik+SO4TptjtM1tyqtfSKzHDOIidErVdtfUsOioQlX1D7mRzStVLWWD0hRgHtZZN09CoqogCqoCqByAHKVj/f9eeR0t2539NXv49W5LeAiIgadTplsVkcKysCGDDII7DIGjuamwaewl1cN7nsY5YhRk02HrcDiD/aAOeKkm1lR4T+Tp+kHnVWUWIesMLVGB3gle5jAtgZp1urWmuy1s7tas7Y4ndUEnHqE3CQPCFc6TVD/ACL/AOE0DbZrmHKm5/SrUAfvWCazr7urT2euygexzJWmOUQ9qqfmE2Ygcvt7Z2r1DUPUjUtU+W9/UhqyjocDGA43yVbqMuRrbhwOnb1XVH2kSwxGIEA7Rs/B7/U2mP8A7I0+1g1nRGu2tyhsHSBACoYKeTHrI+WT8Sr1P39p/wDT6vPd0umgWeJ7E8ZgOJIA9PCAxIm1R7y/dPX2pSvnW0jvtQfzkTWbVosR0S2l23T5KWozfIDma8vhLOnlDh9NzPefbLKoyt0/nHvMsqp87zecupt2SFmUxWZTBHlGulST5ct75TMD0kzpHdJxrXSecveJ3OmPkr3TitHVnBnZaM+Qs6HY54m0KjcfXhIzEROm9VSq9t0sFS9AWfTOLcKMs1eCtqAdZKEkDrKrLCi5XVXUhlYBlI4gqRkEejEzIzK3xc9RJ07KqnLGqwE1bxOSyEca8nnzHoHHPos4leNdevB6GPpptrsH75Q/MY8b9tWpH5kt865ECwMp9o+/XVacebWV1N3oCNmlD32De7qjNz7RtcYqqYZ/t6jFSL6d3O+3dgd4m3ZugFQbJLu7b9rkYaxyAM+gAAADqAA6oExZD22PtbUfkbv4bSbK/wAIGxpNSf8AIu/htA37OOaaj211/QEkyBXtCqutAWyVVQQgaw8FHUoJng23WeS3nu02o/mkCwiQPHKfA1H7Nd9WPHNfWt479NqP5LAnyqHHXN+JpUx+cubP8ITZ4/o62Zfj03IP3lEi6HVrZrLnQ76nT6cbwVt3eW24ld4jBPliBMbYdJ85S/5Sy2z6TGepsPTD+5p9dan2iTogaa9Ii+aiL8VVHsEp/Ck8NL/qR8nue6X0o/Cf/wDJ/qD/AOJqJhk8ZZU8ocbpx5Td59ssapX1ee3eZPqM+d5/OXVT4pKzMTBZmJqhHlo1Mh6+jdKt2ybqBM9s0e9VtJ2nx9VLy9i/TNWzZw4Tptnt5M5bZb8J0my24Sx2e/GThX62O6fEROs4VT2IiejxpUbM2nY9rq6no28qpt0gqMA9HaOolSGB4ZyRzHG3Mg6YfbF47U07es76/wDEQJwnsRATwiexAREGBV7ecqKCCQfdWmBx1hrApB9RlmJz3hRtIVtp0sG7W1+nsFhPk5rt3nVuzyRvZ6wG7Jfae4OisM4ZVYZBBwRkZB4gwNkTzM8LwMoiR9drVpRrHzhccAMszE4VFHWSSAB2mBvJnMeFOymZl1CagUmtXDJcc0szVWVpZzBR16VuI58jyBF1XpXcb1xIzx6NGIVfQSOLH5vRGq0NYqdQiAEHI3FwfViY38ZZV7w+eaSrc8jiQoCgnmQBjPplnXKUbOVbH6PNJz/YxuetPNPzSbTq2QhbQBvEBHX7mxPJTnijeg5HYZ8/1FObz0uo5+mOVqJms0h5sR5FhrmGOoHLvljtajOmU9kg2Lkjvl/qNLv6fdHZLzbMfXXJH4RM9+maT+XM7KflOm2W3HE5PT71bYIPPsnT7GyTvHhMdurauoiODWcTXlcxGYnYqR7ERPQMrtI2dVqfxU0y/NY3/KWMp6rnqv1LNVcy2NWUasK4KilV5Bt4eUG5iBcRIHjNzy0+pP6hfpWCPGVn4PqPl0x9lsCfIG3HZdNc6O1bV12WApuZyqlseUCOrsnnjfHnValfzJb6BM1a7WrbRqEC3Lmm3jZTZWPMI5sBAzr0NjKD7o1AyAfN0vWPyUyOy369RqT66F+jWJu2U+aKSeuqo/KgkqBUavwbquXcubUWrlWw2osA3lYMp8kjkQDN/iWrrN5+NqtS3teWEQK/xFR1oT8ayxva0hU6CqvXp0aKmNLbnA4+VdX1/wC2Xsp7HI1zkAsfcikAEAnFzcASQOOfmgXEqdSOl1daf2dMnuhuw2vvV1Z7gLT+jNev2tqkCdHpTYzMq4N6rhc+UxYKQMDjxIB7Zns8/beszzxpSPi7jgfOGgW006zzG7jN806rzG7jML+Msq94fOD90bvkixVKlWAKsMEEZBHpmhx763fJDDhPn+f0yz8uqr4QiaG11FlbZboSoBJyWqYZQk9Z4Fc/i+mTqNRmZ3IA7Y69IhbvF77vtb5JA0EkazTxjiLR7w04b9cT+F3XxK94nWaYeQvdOT0vNe+ddQPJXultsfa0qzXe0NVmgrJyQMzdXUF4AYmcToopWJ5iFdNpn0IiJmxIiICeYnsQGJ5iexA8xI21PuF35Kz6BkqadZp+kresnAsRkJHMBlIz88DTsf73o/I1fwxJkrKNm3oqoL+Cqqj3ivkBgTP3Ff8AhB9VNX84FhEr/cF34RZ+qo+rHuG/8Ib101f0gWEqj9/9+l9lw+sJt9zaocrqj8fTE/RsEwp2fd063WPUdyqyoCut0zvujZOWOMbnzmBZYlVtNTTamqUEqF6LUBRk9FksloHXuMTw+C7dktp4RAxqtVlDKQysAQVIII7QesTDU+Y3dIh2OoJapn05YknoiNxieZNbArn0gAzC7RX7p+2G5H+5qz7MfNMbdpe17uJt4Wt3zPU6pEADHyjyUDedvQq8z/3lzkS/Rsbm3rLW49RWvP6Cg/PJdGkRPMVVzzIHE955mcFnisZZ59XUV5mkLGrTMNNZdYMW3FcgHIrrUEJXnrwCxJ7WPolVoBOi1v3rOe0Mm7l40+GjSdrfK40fnLOup80d05PQjyhOtq5CWGxx9Nlfr+8M4iJ0StIiICIiAiIgIiICIiAiIgIiICIiAiIgJq1A8lu4zbNd58lu4zG3aXsd3zrU8Lmm/skXWn39puDcpwOqj70/LqqfxwvNf96ic/oJfbRP2qJQaE8JN3PtX4R9L2t8rzZ/nidag4Cclsvi4nWryEtNjj7cq3X+UMoiJfq4iIgIiICIiAiIgIiICIiAiIgIiICImJMATNV7eSe4zJjI2otwD655PZ7HdwG0Pu5mxTy7xNWvObj/AN65tXq9U4TVR9+fl1OKftwuNpt9rDulJoeUsNpX+8geiQNDyknc/wDX4adJ4z8rzZHnzrFM5PZHnzqEeW+yx9lV6/8Akbsz2YAzLMvFe9iIgIiICIiAiIgIiICIiAiIgIiIHkxMymDQNTmV+sbgZYuJCvrzA4TaJ3bMmYHXjgBOg2jsgPKtfB8Ayoy7XTJl/U5WNNdatOnhF1OoyoE3aIcBMdfoyo4DlIum15XgRIG6aS9rRNI5hJ0WopFZi0+rpdmthp0dLzktlWljnE6fTS023BbDhiLd0DV3i+TmE9TNgM0pNolkiMsxPIgZREQEREBERAREQEREBERAREQPJ4RMp4YGthNLpJBExKwIL0TQ+lEsikxNcCmu2eD1SAdgJnOJ0pqnnQwKzSbOCchiWVVeJsWqbAkAgmwCeKJkICJ7ED2IiAiIgIiICIiAiIgIiICIiAnhiIHhnkRAxnk9iBjERA9EyE8iBmJ7EQERED//2Q=="/>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13320" name="Picture 8" descr="http://4.bp.blogspot.com/-qrGPvRVLIis/TXvfzrsw37I/AAAAAAAAABs/325qPhucwWI/s1600/sistemas%2Bde%2Binformacion.jog.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70857" y="1772816"/>
            <a:ext cx="3672408" cy="42373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47398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481329"/>
            <a:ext cx="8229600" cy="2955784"/>
          </a:xfrm>
        </p:spPr>
        <p:txBody>
          <a:bodyPr>
            <a:normAutofit fontScale="70000" lnSpcReduction="20000"/>
          </a:bodyPr>
          <a:lstStyle/>
          <a:p>
            <a:pPr fontAlgn="base"/>
            <a:r>
              <a:rPr lang="es-MX" dirty="0" smtClean="0"/>
              <a:t>En </a:t>
            </a:r>
            <a:r>
              <a:rPr lang="es-MX" dirty="0"/>
              <a:t>esta etapa se obtiene una estructura de </a:t>
            </a:r>
            <a:r>
              <a:rPr lang="es-MX" dirty="0" smtClean="0"/>
              <a:t>la información </a:t>
            </a:r>
            <a:r>
              <a:rPr lang="es-MX" dirty="0"/>
              <a:t>de la futura </a:t>
            </a:r>
            <a:r>
              <a:rPr lang="es-MX" dirty="0" smtClean="0"/>
              <a:t>base de datos </a:t>
            </a:r>
            <a:r>
              <a:rPr lang="es-MX" dirty="0"/>
              <a:t>independiente de la tecnología que </a:t>
            </a:r>
            <a:r>
              <a:rPr lang="es-MX" dirty="0" smtClean="0"/>
              <a:t>haya </a:t>
            </a:r>
            <a:r>
              <a:rPr lang="es-MX" dirty="0"/>
              <a:t>que emplear. No se tiene en cuenta todavía qué tipo de base de datos se utilizará –relacional, orientada a objetos, jerárquica, etc</a:t>
            </a:r>
            <a:r>
              <a:rPr lang="es-MX" dirty="0" smtClean="0"/>
              <a:t>.; </a:t>
            </a:r>
            <a:r>
              <a:rPr lang="es-MX" dirty="0"/>
              <a:t>en consecuencia, tampoco se </a:t>
            </a:r>
            <a:r>
              <a:rPr lang="es-MX" dirty="0" smtClean="0"/>
              <a:t>tiene en </a:t>
            </a:r>
            <a:r>
              <a:rPr lang="es-MX" dirty="0"/>
              <a:t>cuenta con qué </a:t>
            </a:r>
            <a:r>
              <a:rPr lang="es-MX" dirty="0" smtClean="0"/>
              <a:t>DBMS se </a:t>
            </a:r>
            <a:r>
              <a:rPr lang="es-MX" dirty="0"/>
              <a:t>implementará la </a:t>
            </a:r>
            <a:r>
              <a:rPr lang="es-MX" dirty="0" smtClean="0"/>
              <a:t>base de </a:t>
            </a:r>
            <a:r>
              <a:rPr lang="es-MX" dirty="0"/>
              <a:t>datos. </a:t>
            </a:r>
            <a:endParaRPr lang="es-MX" dirty="0" smtClean="0"/>
          </a:p>
          <a:p>
            <a:pPr fontAlgn="base"/>
            <a:endParaRPr lang="es-MX" dirty="0" smtClean="0"/>
          </a:p>
          <a:p>
            <a:pPr fontAlgn="base"/>
            <a:r>
              <a:rPr lang="es-MX" dirty="0" smtClean="0"/>
              <a:t>La </a:t>
            </a:r>
            <a:r>
              <a:rPr lang="es-MX" dirty="0"/>
              <a:t>etapa del diseño conceptual nos permite </a:t>
            </a:r>
            <a:r>
              <a:rPr lang="es-MX" dirty="0" smtClean="0"/>
              <a:t>concentrarnos únicamente </a:t>
            </a:r>
            <a:r>
              <a:rPr lang="es-MX" dirty="0"/>
              <a:t>en la problemática de la estructuración de la información, sin </a:t>
            </a:r>
            <a:r>
              <a:rPr lang="es-MX" dirty="0" smtClean="0"/>
              <a:t>tener que </a:t>
            </a:r>
            <a:r>
              <a:rPr lang="es-MX" dirty="0"/>
              <a:t>preocuparnos al mismo tiempo de resolver cuestiones tecnológicas.</a:t>
            </a:r>
          </a:p>
          <a:p>
            <a:pPr fontAlgn="base"/>
            <a:endParaRPr lang="es-MX" dirty="0"/>
          </a:p>
        </p:txBody>
      </p:sp>
      <p:sp>
        <p:nvSpPr>
          <p:cNvPr id="3" name="2 Título"/>
          <p:cNvSpPr>
            <a:spLocks noGrp="1"/>
          </p:cNvSpPr>
          <p:nvPr>
            <p:ph type="title"/>
          </p:nvPr>
        </p:nvSpPr>
        <p:spPr/>
        <p:txBody>
          <a:bodyPr/>
          <a:lstStyle/>
          <a:p>
            <a:r>
              <a:rPr lang="es-MX" dirty="0" smtClean="0"/>
              <a:t>Diseño Conceptual</a:t>
            </a:r>
            <a:endParaRPr lang="es-MX" dirty="0"/>
          </a:p>
        </p:txBody>
      </p:sp>
      <p:pic>
        <p:nvPicPr>
          <p:cNvPr id="14338" name="Picture 2" descr="http://4.bp.blogspot.com/-WK8bz33jy5I/TbYgXUReI2I/AAAAAAAAAAg/aErFYMi2cS0/s1600/Ejemplo_Diagrama_E-R_extendido%255B1%255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4293096"/>
            <a:ext cx="4667250" cy="2305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95663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481329"/>
            <a:ext cx="8229600" cy="2955784"/>
          </a:xfrm>
        </p:spPr>
        <p:txBody>
          <a:bodyPr>
            <a:normAutofit fontScale="62500" lnSpcReduction="20000"/>
          </a:bodyPr>
          <a:lstStyle/>
          <a:p>
            <a:pPr fontAlgn="base"/>
            <a:r>
              <a:rPr lang="es-MX" dirty="0"/>
              <a:t>El modelo ER es uno de los enfoques de modelización de datos que más se utiliza actualmente por su simplicidad y legibilidad. Su legibilidad se ve favorecida porque proporciona una notación diagramática muy comprensiva. Es </a:t>
            </a:r>
            <a:r>
              <a:rPr lang="es-MX" dirty="0" smtClean="0"/>
              <a:t>una herramienta </a:t>
            </a:r>
            <a:r>
              <a:rPr lang="es-MX" dirty="0"/>
              <a:t>útil </a:t>
            </a:r>
            <a:r>
              <a:rPr lang="es-MX" dirty="0" smtClean="0"/>
              <a:t>que </a:t>
            </a:r>
            <a:r>
              <a:rPr lang="es-MX" dirty="0"/>
              <a:t>ayudar al diseñador a reflejar en un modelo conceptual los requisitos </a:t>
            </a:r>
            <a:r>
              <a:rPr lang="es-MX" dirty="0" smtClean="0"/>
              <a:t>de interés. así </a:t>
            </a:r>
            <a:r>
              <a:rPr lang="es-MX" dirty="0"/>
              <a:t>como para comunicarse </a:t>
            </a:r>
            <a:r>
              <a:rPr lang="es-MX" dirty="0" smtClean="0"/>
              <a:t>con el </a:t>
            </a:r>
            <a:r>
              <a:rPr lang="es-MX" dirty="0"/>
              <a:t>usuario </a:t>
            </a:r>
            <a:r>
              <a:rPr lang="es-MX" dirty="0" smtClean="0"/>
              <a:t>final (cliente) </a:t>
            </a:r>
            <a:r>
              <a:rPr lang="es-MX" dirty="0"/>
              <a:t>sobre el modelo conceptual obtenido y, de este modo, </a:t>
            </a:r>
            <a:r>
              <a:rPr lang="es-MX" dirty="0" smtClean="0"/>
              <a:t>poder verificar </a:t>
            </a:r>
            <a:r>
              <a:rPr lang="es-MX" dirty="0"/>
              <a:t>si satisface sus requisitos.</a:t>
            </a:r>
          </a:p>
          <a:p>
            <a:pPr fontAlgn="base"/>
            <a:endParaRPr lang="es-MX" dirty="0" smtClean="0"/>
          </a:p>
          <a:p>
            <a:pPr fontAlgn="base"/>
            <a:r>
              <a:rPr lang="es-MX" dirty="0" smtClean="0"/>
              <a:t>El </a:t>
            </a:r>
            <a:r>
              <a:rPr lang="es-MX" dirty="0"/>
              <a:t>modelo ER resulta fácil de aprender y de utilizar en la mayoría de las aplicaciones. Además, existen herramientas informáticas de ayuda al diseño (herramientas </a:t>
            </a:r>
            <a:r>
              <a:rPr lang="es-MX" dirty="0" smtClean="0"/>
              <a:t>CASE) </a:t>
            </a:r>
            <a:r>
              <a:rPr lang="es-MX" dirty="0"/>
              <a:t>que utilizan alguna variante del modelo ER para hacer el </a:t>
            </a:r>
            <a:r>
              <a:rPr lang="es-MX" dirty="0" smtClean="0"/>
              <a:t>diseño de </a:t>
            </a:r>
            <a:r>
              <a:rPr lang="es-MX" dirty="0"/>
              <a:t>los datos.</a:t>
            </a:r>
          </a:p>
        </p:txBody>
      </p:sp>
      <p:sp>
        <p:nvSpPr>
          <p:cNvPr id="3" name="2 Título"/>
          <p:cNvSpPr>
            <a:spLocks noGrp="1"/>
          </p:cNvSpPr>
          <p:nvPr>
            <p:ph type="title"/>
          </p:nvPr>
        </p:nvSpPr>
        <p:spPr/>
        <p:txBody>
          <a:bodyPr/>
          <a:lstStyle/>
          <a:p>
            <a:r>
              <a:rPr lang="es-MX" dirty="0" smtClean="0"/>
              <a:t>Diseño Conceptual: Modelo E/R</a:t>
            </a:r>
            <a:endParaRPr lang="es-MX" dirty="0"/>
          </a:p>
        </p:txBody>
      </p:sp>
      <p:pic>
        <p:nvPicPr>
          <p:cNvPr id="15362" name="Picture 2" descr="http://www.hardwaremx.com/wp-content/uploads/2012/04/Xbox720_CPU-16cor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4221088"/>
            <a:ext cx="3810000" cy="2447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977157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us.123rf.com/400wm/400/400/1tjf/1tjf1206/1tjf120600003/13910339-concepto-de-un-caracter-de-extraccion-de-datos-desde-una-base-de-dato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27984" y="2852936"/>
            <a:ext cx="4958734" cy="4958734"/>
          </a:xfrm>
          <a:prstGeom prst="rect">
            <a:avLst/>
          </a:prstGeom>
          <a:noFill/>
          <a:extLst>
            <a:ext uri="{909E8E84-426E-40DD-AFC4-6F175D3DCCD1}">
              <a14:hiddenFill xmlns:a14="http://schemas.microsoft.com/office/drawing/2010/main">
                <a:solidFill>
                  <a:srgbClr val="FFFFFF"/>
                </a:solidFill>
              </a14:hiddenFill>
            </a:ext>
          </a:extLst>
        </p:spPr>
      </p:pic>
      <p:sp>
        <p:nvSpPr>
          <p:cNvPr id="2" name="1 Marcador de contenido"/>
          <p:cNvSpPr>
            <a:spLocks noGrp="1"/>
          </p:cNvSpPr>
          <p:nvPr>
            <p:ph idx="1"/>
          </p:nvPr>
        </p:nvSpPr>
        <p:spPr>
          <a:xfrm>
            <a:off x="457200" y="1481329"/>
            <a:ext cx="8229600" cy="2955784"/>
          </a:xfrm>
        </p:spPr>
        <p:txBody>
          <a:bodyPr>
            <a:normAutofit fontScale="70000" lnSpcReduction="20000"/>
          </a:bodyPr>
          <a:lstStyle/>
          <a:p>
            <a:pPr fontAlgn="base"/>
            <a:r>
              <a:rPr lang="es-MX" dirty="0" smtClean="0"/>
              <a:t>Se basa en una percepción del mundo real. Consiste en una colección de objetos básicos llamados </a:t>
            </a:r>
            <a:r>
              <a:rPr lang="es-MX" b="1" dirty="0" smtClean="0"/>
              <a:t>Entidades</a:t>
            </a:r>
            <a:r>
              <a:rPr lang="es-MX" dirty="0" smtClean="0"/>
              <a:t> y las </a:t>
            </a:r>
            <a:r>
              <a:rPr lang="es-MX" b="1" dirty="0" smtClean="0"/>
              <a:t>Relaciones</a:t>
            </a:r>
            <a:r>
              <a:rPr lang="es-MX" dirty="0" smtClean="0"/>
              <a:t> que existen entre ellos.</a:t>
            </a:r>
          </a:p>
          <a:p>
            <a:pPr fontAlgn="base"/>
            <a:endParaRPr lang="es-MX" dirty="0"/>
          </a:p>
          <a:p>
            <a:pPr fontAlgn="base"/>
            <a:r>
              <a:rPr lang="es-MX" b="1" dirty="0" smtClean="0"/>
              <a:t>Entidad</a:t>
            </a:r>
            <a:r>
              <a:rPr lang="es-MX" dirty="0" smtClean="0"/>
              <a:t>: Objeto que es distinguible de los demás por medio de un conjunto especifico de </a:t>
            </a:r>
            <a:r>
              <a:rPr lang="es-MX" b="1" dirty="0" smtClean="0"/>
              <a:t>Atributos</a:t>
            </a:r>
            <a:r>
              <a:rPr lang="es-MX" dirty="0" smtClean="0"/>
              <a:t>.</a:t>
            </a:r>
          </a:p>
          <a:p>
            <a:pPr fontAlgn="base"/>
            <a:endParaRPr lang="es-MX" dirty="0" smtClean="0"/>
          </a:p>
          <a:p>
            <a:pPr fontAlgn="base"/>
            <a:r>
              <a:rPr lang="es-MX" b="1" dirty="0" smtClean="0"/>
              <a:t>Atributo</a:t>
            </a:r>
            <a:r>
              <a:rPr lang="es-MX" dirty="0" smtClean="0"/>
              <a:t>: Cualidad que describe a una Entidad.</a:t>
            </a:r>
          </a:p>
          <a:p>
            <a:pPr marL="109728" indent="0" fontAlgn="base">
              <a:buNone/>
            </a:pPr>
            <a:r>
              <a:rPr lang="es-MX" dirty="0" smtClean="0"/>
              <a:t> </a:t>
            </a:r>
            <a:endParaRPr lang="es-MX" dirty="0"/>
          </a:p>
          <a:p>
            <a:pPr fontAlgn="base"/>
            <a:r>
              <a:rPr lang="es-MX" b="1" dirty="0" smtClean="0"/>
              <a:t>Relación</a:t>
            </a:r>
            <a:r>
              <a:rPr lang="es-MX" dirty="0" smtClean="0"/>
              <a:t>: Es una asociación entre varias Entidades.</a:t>
            </a:r>
            <a:endParaRPr lang="es-MX" dirty="0"/>
          </a:p>
        </p:txBody>
      </p:sp>
      <p:sp>
        <p:nvSpPr>
          <p:cNvPr id="3" name="2 Título"/>
          <p:cNvSpPr>
            <a:spLocks noGrp="1"/>
          </p:cNvSpPr>
          <p:nvPr>
            <p:ph type="title"/>
          </p:nvPr>
        </p:nvSpPr>
        <p:spPr/>
        <p:txBody>
          <a:bodyPr/>
          <a:lstStyle/>
          <a:p>
            <a:r>
              <a:rPr lang="es-MX" dirty="0" smtClean="0"/>
              <a:t>Diseño Conceptual: Modelo E/R</a:t>
            </a:r>
            <a:endParaRPr lang="es-MX" dirty="0"/>
          </a:p>
        </p:txBody>
      </p:sp>
    </p:spTree>
    <p:extLst>
      <p:ext uri="{BB962C8B-B14F-4D97-AF65-F5344CB8AC3E}">
        <p14:creationId xmlns:p14="http://schemas.microsoft.com/office/powerpoint/2010/main" val="18363728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MX" dirty="0" smtClean="0"/>
              <a:t>Diseño Conceptual: Modelo E/R</a:t>
            </a:r>
            <a:endParaRPr lang="es-MX" dirty="0"/>
          </a:p>
        </p:txBody>
      </p:sp>
      <p:sp>
        <p:nvSpPr>
          <p:cNvPr id="4" name="3 Marcador de contenido"/>
          <p:cNvSpPr>
            <a:spLocks noGrp="1"/>
          </p:cNvSpPr>
          <p:nvPr>
            <p:ph idx="1"/>
          </p:nvPr>
        </p:nvSpPr>
        <p:spPr/>
        <p:txBody>
          <a:bodyPr/>
          <a:lstStyle/>
          <a:p>
            <a:endParaRPr lang="es-MX"/>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484784"/>
            <a:ext cx="7490354" cy="42003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711491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MX" dirty="0" smtClean="0"/>
              <a:t>Diseño Conceptual: Modelo E/R</a:t>
            </a:r>
            <a:endParaRPr lang="es-MX" dirty="0"/>
          </a:p>
        </p:txBody>
      </p:sp>
      <p:sp>
        <p:nvSpPr>
          <p:cNvPr id="4" name="3 Marcador de contenido"/>
          <p:cNvSpPr>
            <a:spLocks noGrp="1"/>
          </p:cNvSpPr>
          <p:nvPr>
            <p:ph idx="1"/>
          </p:nvPr>
        </p:nvSpPr>
        <p:spPr/>
        <p:txBody>
          <a:bodyPr/>
          <a:lstStyle/>
          <a:p>
            <a:endParaRPr lang="es-MX"/>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628800"/>
            <a:ext cx="7632837" cy="39092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221043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MX" dirty="0" smtClean="0"/>
              <a:t>Diseño Conceptual: Modelo E/R</a:t>
            </a:r>
            <a:endParaRPr lang="es-MX" dirty="0"/>
          </a:p>
        </p:txBody>
      </p:sp>
      <p:sp>
        <p:nvSpPr>
          <p:cNvPr id="4" name="3 Marcador de contenido"/>
          <p:cNvSpPr>
            <a:spLocks noGrp="1"/>
          </p:cNvSpPr>
          <p:nvPr>
            <p:ph idx="1"/>
          </p:nvPr>
        </p:nvSpPr>
        <p:spPr>
          <a:xfrm>
            <a:off x="457200" y="1481328"/>
            <a:ext cx="8229600" cy="4611968"/>
          </a:xfrm>
        </p:spPr>
        <p:txBody>
          <a:bodyPr>
            <a:normAutofit fontScale="47500" lnSpcReduction="20000"/>
          </a:bodyPr>
          <a:lstStyle/>
          <a:p>
            <a:r>
              <a:rPr lang="es-MX" dirty="0" smtClean="0"/>
              <a:t>Ejercicio: </a:t>
            </a:r>
          </a:p>
          <a:p>
            <a:endParaRPr lang="es-MX" dirty="0" smtClean="0"/>
          </a:p>
          <a:p>
            <a:r>
              <a:rPr lang="es-MX" dirty="0" smtClean="0"/>
              <a:t>Realizar el diagrama E/R  para la base de datos de una </a:t>
            </a:r>
            <a:r>
              <a:rPr lang="es-MX" dirty="0"/>
              <a:t>pequeña empresa </a:t>
            </a:r>
            <a:r>
              <a:rPr lang="es-MX" dirty="0" smtClean="0"/>
              <a:t>que debe </a:t>
            </a:r>
            <a:r>
              <a:rPr lang="es-MX" dirty="0"/>
              <a:t>contener </a:t>
            </a:r>
            <a:r>
              <a:rPr lang="es-MX" dirty="0" smtClean="0"/>
              <a:t>información </a:t>
            </a:r>
            <a:r>
              <a:rPr lang="es-MX" dirty="0"/>
              <a:t>acerca de clientes, artículos y pedidos. Hasta el momento se </a:t>
            </a:r>
            <a:r>
              <a:rPr lang="es-MX" dirty="0" smtClean="0"/>
              <a:t>registran </a:t>
            </a:r>
            <a:r>
              <a:rPr lang="es-MX" dirty="0"/>
              <a:t>los siguientes datos en </a:t>
            </a:r>
            <a:r>
              <a:rPr lang="es-MX" dirty="0" smtClean="0"/>
              <a:t>distintos documentos:</a:t>
            </a:r>
          </a:p>
          <a:p>
            <a:endParaRPr lang="es-MX" dirty="0" smtClean="0"/>
          </a:p>
          <a:p>
            <a:r>
              <a:rPr lang="es-MX" dirty="0" smtClean="0"/>
              <a:t>Para </a:t>
            </a:r>
            <a:r>
              <a:rPr lang="es-MX" dirty="0"/>
              <a:t>cada cliente: Número de cliente (único), Direcciones de envío </a:t>
            </a:r>
            <a:r>
              <a:rPr lang="es-MX" dirty="0" smtClean="0"/>
              <a:t>(</a:t>
            </a:r>
            <a:r>
              <a:rPr lang="es-MX" dirty="0"/>
              <a:t>varias por cliente), Saldo, Límite de crédito (depende del cliente, pero en </a:t>
            </a:r>
            <a:r>
              <a:rPr lang="es-MX" dirty="0" smtClean="0"/>
              <a:t>ningún </a:t>
            </a:r>
            <a:r>
              <a:rPr lang="es-MX" dirty="0"/>
              <a:t>caso debe superar los </a:t>
            </a:r>
            <a:r>
              <a:rPr lang="es-MX" smtClean="0"/>
              <a:t>3,000,000 de pesos), </a:t>
            </a:r>
            <a:r>
              <a:rPr lang="es-MX" dirty="0"/>
              <a:t>Descuento. </a:t>
            </a:r>
          </a:p>
          <a:p>
            <a:r>
              <a:rPr lang="es-MX" dirty="0" smtClean="0"/>
              <a:t>Para </a:t>
            </a:r>
            <a:r>
              <a:rPr lang="es-MX" dirty="0"/>
              <a:t>cada artículo: Número de artículo (único), Fábricas que lo </a:t>
            </a:r>
            <a:r>
              <a:rPr lang="es-MX" dirty="0" smtClean="0"/>
              <a:t>distribuyen</a:t>
            </a:r>
            <a:r>
              <a:rPr lang="es-MX" dirty="0"/>
              <a:t>, Existencias de ese artículo en cada fábrica, Descripción del </a:t>
            </a:r>
            <a:r>
              <a:rPr lang="es-MX" dirty="0" smtClean="0"/>
              <a:t>artículo</a:t>
            </a:r>
            <a:r>
              <a:rPr lang="es-MX" dirty="0"/>
              <a:t>. </a:t>
            </a:r>
          </a:p>
          <a:p>
            <a:r>
              <a:rPr lang="es-MX" dirty="0" smtClean="0"/>
              <a:t>Para </a:t>
            </a:r>
            <a:r>
              <a:rPr lang="es-MX" dirty="0"/>
              <a:t>cada pedido: Cada pedido tiene una cabecera y el cuerpo del </a:t>
            </a:r>
            <a:r>
              <a:rPr lang="es-MX" dirty="0" smtClean="0"/>
              <a:t>pedido</a:t>
            </a:r>
            <a:r>
              <a:rPr lang="es-MX" dirty="0"/>
              <a:t>. La cabecera está formada por el número de cliente, dirección de </a:t>
            </a:r>
            <a:r>
              <a:rPr lang="es-MX" dirty="0" smtClean="0"/>
              <a:t>envío </a:t>
            </a:r>
            <a:r>
              <a:rPr lang="es-MX" dirty="0"/>
              <a:t>y fecha del pedido. El cuerpo del pedido son varias líneas, en </a:t>
            </a:r>
            <a:r>
              <a:rPr lang="es-MX" dirty="0" smtClean="0"/>
              <a:t>cada </a:t>
            </a:r>
            <a:r>
              <a:rPr lang="es-MX" dirty="0"/>
              <a:t>línea se especifican el número del artículo pedido y la cantidad. </a:t>
            </a:r>
            <a:endParaRPr lang="es-MX" dirty="0" smtClean="0"/>
          </a:p>
          <a:p>
            <a:endParaRPr lang="es-MX" dirty="0"/>
          </a:p>
          <a:p>
            <a:r>
              <a:rPr lang="es-MX" dirty="0"/>
              <a:t>Además, se ha determinado que se debe almacenar la información de las </a:t>
            </a:r>
            <a:r>
              <a:rPr lang="es-MX" dirty="0" smtClean="0"/>
              <a:t>fábricas de los artículos; esta información es: Número de </a:t>
            </a:r>
            <a:r>
              <a:rPr lang="es-MX" dirty="0"/>
              <a:t>la fábrica (único) y Teléfono de contacto. </a:t>
            </a:r>
            <a:r>
              <a:rPr lang="es-MX" dirty="0" smtClean="0"/>
              <a:t>Se </a:t>
            </a:r>
            <a:r>
              <a:rPr lang="es-MX" dirty="0"/>
              <a:t>desean ver cuántos </a:t>
            </a:r>
            <a:r>
              <a:rPr lang="es-MX" dirty="0" smtClean="0"/>
              <a:t>artículos </a:t>
            </a:r>
            <a:r>
              <a:rPr lang="es-MX" dirty="0"/>
              <a:t>(en total) provee la fábrica</a:t>
            </a:r>
            <a:r>
              <a:rPr lang="es-MX" dirty="0" smtClean="0"/>
              <a:t>. </a:t>
            </a:r>
          </a:p>
          <a:p>
            <a:endParaRPr lang="es-MX" dirty="0"/>
          </a:p>
          <a:p>
            <a:r>
              <a:rPr lang="es-MX" dirty="0"/>
              <a:t>Nota: Una dirección se entenderá como </a:t>
            </a:r>
            <a:r>
              <a:rPr lang="es-MX" dirty="0" smtClean="0"/>
              <a:t>No. Exterior, No. Interior, </a:t>
            </a:r>
            <a:r>
              <a:rPr lang="es-MX" dirty="0"/>
              <a:t>Calle, </a:t>
            </a:r>
            <a:r>
              <a:rPr lang="es-MX" dirty="0" smtClean="0"/>
              <a:t>C.P., Delegación o Municipio y Estado.</a:t>
            </a:r>
            <a:endParaRPr lang="es-MX" dirty="0"/>
          </a:p>
          <a:p>
            <a:r>
              <a:rPr lang="es-MX" dirty="0"/>
              <a:t>Una fecha incluye hora</a:t>
            </a:r>
            <a:r>
              <a:rPr lang="es-MX" dirty="0" smtClean="0"/>
              <a:t>.</a:t>
            </a:r>
          </a:p>
          <a:p>
            <a:r>
              <a:rPr lang="es-MX" dirty="0" smtClean="0"/>
              <a:t>Únicamente vende y compra artículos en México.</a:t>
            </a:r>
          </a:p>
        </p:txBody>
      </p:sp>
    </p:spTree>
    <p:extLst>
      <p:ext uri="{BB962C8B-B14F-4D97-AF65-F5344CB8AC3E}">
        <p14:creationId xmlns:p14="http://schemas.microsoft.com/office/powerpoint/2010/main" val="148409898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481329"/>
            <a:ext cx="8229600" cy="2955784"/>
          </a:xfrm>
        </p:spPr>
        <p:txBody>
          <a:bodyPr>
            <a:normAutofit fontScale="70000" lnSpcReduction="20000"/>
          </a:bodyPr>
          <a:lstStyle/>
          <a:p>
            <a:pPr fontAlgn="base"/>
            <a:r>
              <a:rPr lang="es-MX" dirty="0" smtClean="0"/>
              <a:t>Esta etapa consiste en la transformación del modelo Entidad Relación al modelo Relacional.</a:t>
            </a:r>
          </a:p>
          <a:p>
            <a:pPr fontAlgn="base"/>
            <a:endParaRPr lang="es-MX" dirty="0"/>
          </a:p>
          <a:p>
            <a:pPr fontAlgn="base"/>
            <a:r>
              <a:rPr lang="es-MX" dirty="0" smtClean="0"/>
              <a:t>Puntos a considerar:</a:t>
            </a:r>
            <a:endParaRPr lang="es-MX" dirty="0"/>
          </a:p>
          <a:p>
            <a:pPr fontAlgn="base"/>
            <a:endParaRPr lang="es-MX" dirty="0" smtClean="0"/>
          </a:p>
          <a:p>
            <a:pPr fontAlgn="base"/>
            <a:r>
              <a:rPr lang="es-MX" dirty="0" smtClean="0"/>
              <a:t>A) Las Entidades del modelo E/R originan </a:t>
            </a:r>
            <a:r>
              <a:rPr lang="es-MX" b="1" dirty="0" smtClean="0"/>
              <a:t>relaciones </a:t>
            </a:r>
            <a:r>
              <a:rPr lang="es-MX" dirty="0" smtClean="0"/>
              <a:t>del modelo Relacional.</a:t>
            </a:r>
          </a:p>
          <a:p>
            <a:pPr fontAlgn="base"/>
            <a:endParaRPr lang="es-MX" dirty="0"/>
          </a:p>
          <a:p>
            <a:pPr fontAlgn="base"/>
            <a:r>
              <a:rPr lang="es-MX" dirty="0" smtClean="0"/>
              <a:t>B) Las Relaciones del modelo E/R originan </a:t>
            </a:r>
            <a:r>
              <a:rPr lang="es-MX" b="1" dirty="0" smtClean="0"/>
              <a:t>claves foráneas </a:t>
            </a:r>
            <a:r>
              <a:rPr lang="es-MX" dirty="0" smtClean="0"/>
              <a:t>de alguna </a:t>
            </a:r>
            <a:r>
              <a:rPr lang="es-MX" b="1" dirty="0" smtClean="0"/>
              <a:t>relación</a:t>
            </a:r>
            <a:r>
              <a:rPr lang="es-MX" dirty="0" smtClean="0"/>
              <a:t> o pueden dar lugar a una </a:t>
            </a:r>
            <a:r>
              <a:rPr lang="es-MX" b="1" dirty="0" smtClean="0"/>
              <a:t>nueva relación </a:t>
            </a:r>
            <a:r>
              <a:rPr lang="es-MX" dirty="0" smtClean="0"/>
              <a:t>en el modelo Relacional</a:t>
            </a:r>
            <a:r>
              <a:rPr lang="es-MX" b="1" dirty="0" smtClean="0"/>
              <a:t>.</a:t>
            </a:r>
            <a:endParaRPr lang="es-MX" dirty="0" smtClean="0"/>
          </a:p>
        </p:txBody>
      </p:sp>
      <p:sp>
        <p:nvSpPr>
          <p:cNvPr id="3" name="2 Título"/>
          <p:cNvSpPr>
            <a:spLocks noGrp="1"/>
          </p:cNvSpPr>
          <p:nvPr>
            <p:ph type="title"/>
          </p:nvPr>
        </p:nvSpPr>
        <p:spPr/>
        <p:txBody>
          <a:bodyPr/>
          <a:lstStyle/>
          <a:p>
            <a:r>
              <a:rPr lang="es-MX" dirty="0" smtClean="0"/>
              <a:t>Diseño Lógico</a:t>
            </a:r>
            <a:endParaRPr lang="es-MX" dirty="0"/>
          </a:p>
        </p:txBody>
      </p:sp>
      <p:pic>
        <p:nvPicPr>
          <p:cNvPr id="1026" name="Picture 2" descr="http://2.bp.blogspot.com/-HsTShDhAGZ0/Tny0sMmxXJI/AAAAAAAAACA/JUX3ek6wzws/s1600/byte_lup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98095" y="4147516"/>
            <a:ext cx="2521843" cy="25218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084759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481329"/>
            <a:ext cx="8229600" cy="2955784"/>
          </a:xfrm>
        </p:spPr>
        <p:txBody>
          <a:bodyPr>
            <a:normAutofit lnSpcReduction="10000"/>
          </a:bodyPr>
          <a:lstStyle/>
          <a:p>
            <a:pPr fontAlgn="base"/>
            <a:r>
              <a:rPr lang="es-MX" dirty="0" smtClean="0"/>
              <a:t>Las </a:t>
            </a:r>
            <a:r>
              <a:rPr lang="es-MX" dirty="0"/>
              <a:t>relaciones binarias (1:1, 1:N) del </a:t>
            </a:r>
            <a:r>
              <a:rPr lang="es-MX" dirty="0" smtClean="0"/>
              <a:t>modelo E/R dan lugar a </a:t>
            </a:r>
            <a:r>
              <a:rPr lang="es-MX" b="1" dirty="0" smtClean="0"/>
              <a:t>claves foráneas </a:t>
            </a:r>
            <a:r>
              <a:rPr lang="es-MX" dirty="0" smtClean="0"/>
              <a:t>en alguna relación en el modelo Relacional.</a:t>
            </a:r>
          </a:p>
          <a:p>
            <a:pPr fontAlgn="base"/>
            <a:endParaRPr lang="es-MX" dirty="0"/>
          </a:p>
          <a:p>
            <a:pPr fontAlgn="base"/>
            <a:r>
              <a:rPr lang="es-MX" dirty="0" smtClean="0"/>
              <a:t>Las </a:t>
            </a:r>
            <a:r>
              <a:rPr lang="es-MX" dirty="0"/>
              <a:t>relaciones </a:t>
            </a:r>
            <a:r>
              <a:rPr lang="es-MX" dirty="0" smtClean="0"/>
              <a:t>n-arias </a:t>
            </a:r>
            <a:r>
              <a:rPr lang="es-MX" dirty="0"/>
              <a:t>del </a:t>
            </a:r>
            <a:r>
              <a:rPr lang="es-MX" dirty="0" smtClean="0"/>
              <a:t>modelo E/R se traducen en </a:t>
            </a:r>
            <a:r>
              <a:rPr lang="es-MX" b="1" dirty="0" smtClean="0"/>
              <a:t>nuevas relaciones</a:t>
            </a:r>
            <a:r>
              <a:rPr lang="es-MX" dirty="0" smtClean="0"/>
              <a:t> en el modelo Relacional.</a:t>
            </a:r>
          </a:p>
          <a:p>
            <a:pPr fontAlgn="base"/>
            <a:endParaRPr lang="es-MX" dirty="0"/>
          </a:p>
          <a:p>
            <a:pPr fontAlgn="base"/>
            <a:endParaRPr lang="es-MX" dirty="0" smtClean="0"/>
          </a:p>
        </p:txBody>
      </p:sp>
      <p:sp>
        <p:nvSpPr>
          <p:cNvPr id="3" name="2 Título"/>
          <p:cNvSpPr>
            <a:spLocks noGrp="1"/>
          </p:cNvSpPr>
          <p:nvPr>
            <p:ph type="title"/>
          </p:nvPr>
        </p:nvSpPr>
        <p:spPr/>
        <p:txBody>
          <a:bodyPr/>
          <a:lstStyle/>
          <a:p>
            <a:r>
              <a:rPr lang="es-MX" dirty="0" smtClean="0"/>
              <a:t>Diseño Lógico</a:t>
            </a:r>
            <a:endParaRPr lang="es-MX" dirty="0"/>
          </a:p>
        </p:txBody>
      </p:sp>
      <p:pic>
        <p:nvPicPr>
          <p:cNvPr id="2050" name="Picture 2" descr="http://perso.wanadoo.es/galindo_adsl/lupa-blo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9832" y="3933056"/>
            <a:ext cx="2992018" cy="24983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306702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481329"/>
            <a:ext cx="8229600" cy="2955784"/>
          </a:xfrm>
        </p:spPr>
        <p:txBody>
          <a:bodyPr>
            <a:normAutofit lnSpcReduction="10000"/>
          </a:bodyPr>
          <a:lstStyle/>
          <a:p>
            <a:pPr fontAlgn="base"/>
            <a:r>
              <a:rPr lang="es-MX" dirty="0" smtClean="0"/>
              <a:t>Los Atributos de una Entidad del modelo E/R serán los atributos de la relación en el modelo Relacional.</a:t>
            </a:r>
          </a:p>
          <a:p>
            <a:pPr fontAlgn="base"/>
            <a:endParaRPr lang="es-MX" dirty="0"/>
          </a:p>
          <a:p>
            <a:pPr fontAlgn="base"/>
            <a:r>
              <a:rPr lang="es-MX" dirty="0" smtClean="0"/>
              <a:t>La clave primaria de una Entidad del modelo E/R será la clave primaria de esa relación en el modelo Relacional.</a:t>
            </a:r>
          </a:p>
        </p:txBody>
      </p:sp>
      <p:sp>
        <p:nvSpPr>
          <p:cNvPr id="3" name="2 Título"/>
          <p:cNvSpPr>
            <a:spLocks noGrp="1"/>
          </p:cNvSpPr>
          <p:nvPr>
            <p:ph type="title"/>
          </p:nvPr>
        </p:nvSpPr>
        <p:spPr/>
        <p:txBody>
          <a:bodyPr/>
          <a:lstStyle/>
          <a:p>
            <a:r>
              <a:rPr lang="es-MX" dirty="0" smtClean="0"/>
              <a:t>Diseño Lógico</a:t>
            </a:r>
            <a:endParaRPr lang="es-MX"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4365104"/>
            <a:ext cx="3421217" cy="19442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5146712"/>
            <a:ext cx="3676650" cy="38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0616724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481329"/>
            <a:ext cx="8229600" cy="2955784"/>
          </a:xfrm>
        </p:spPr>
        <p:txBody>
          <a:bodyPr>
            <a:normAutofit fontScale="77500" lnSpcReduction="20000"/>
          </a:bodyPr>
          <a:lstStyle/>
          <a:p>
            <a:pPr fontAlgn="base"/>
            <a:r>
              <a:rPr lang="es-MX" dirty="0"/>
              <a:t>SQL, “</a:t>
            </a:r>
            <a:r>
              <a:rPr lang="es-MX" dirty="0" err="1"/>
              <a:t>Structured</a:t>
            </a:r>
            <a:r>
              <a:rPr lang="es-MX" dirty="0"/>
              <a:t> </a:t>
            </a:r>
            <a:r>
              <a:rPr lang="es-MX" dirty="0" err="1"/>
              <a:t>Query</a:t>
            </a:r>
            <a:r>
              <a:rPr lang="es-MX" dirty="0"/>
              <a:t> </a:t>
            </a:r>
            <a:r>
              <a:rPr lang="es-MX" dirty="0" err="1" smtClean="0"/>
              <a:t>Language</a:t>
            </a:r>
            <a:r>
              <a:rPr lang="es-MX" dirty="0" smtClean="0"/>
              <a:t>” (Lenguaje de Consultas Estructuradas), es el </a:t>
            </a:r>
            <a:r>
              <a:rPr lang="es-MX" dirty="0"/>
              <a:t>lenguaje utilizado para el acceso a Bases de Datos de tipo relacional. </a:t>
            </a:r>
            <a:endParaRPr lang="es-MX" dirty="0" smtClean="0"/>
          </a:p>
          <a:p>
            <a:pPr fontAlgn="base"/>
            <a:endParaRPr lang="es-MX" dirty="0"/>
          </a:p>
          <a:p>
            <a:pPr fontAlgn="base"/>
            <a:r>
              <a:rPr lang="es-MX" dirty="0" smtClean="0"/>
              <a:t>Permite </a:t>
            </a:r>
            <a:r>
              <a:rPr lang="es-MX" dirty="0"/>
              <a:t>realizar distintas operaciones en las bases de </a:t>
            </a:r>
            <a:r>
              <a:rPr lang="es-MX" dirty="0" smtClean="0"/>
              <a:t>datos. Una </a:t>
            </a:r>
            <a:r>
              <a:rPr lang="es-MX" dirty="0"/>
              <a:t>de sus características es el manejo del álgebra y el cálculo relacional permitiendo efectuar consultas con el fin de recuperar </a:t>
            </a:r>
            <a:r>
              <a:rPr lang="es-MX" dirty="0" smtClean="0"/>
              <a:t>información de una base de datos de forma sencilla, así </a:t>
            </a:r>
            <a:r>
              <a:rPr lang="es-MX" dirty="0"/>
              <a:t>como también hacer cambios sobre ella.</a:t>
            </a:r>
            <a:br>
              <a:rPr lang="es-MX" dirty="0"/>
            </a:br>
            <a:endParaRPr lang="es-MX" dirty="0" smtClean="0"/>
          </a:p>
        </p:txBody>
      </p:sp>
      <p:sp>
        <p:nvSpPr>
          <p:cNvPr id="3" name="2 Título"/>
          <p:cNvSpPr>
            <a:spLocks noGrp="1"/>
          </p:cNvSpPr>
          <p:nvPr>
            <p:ph type="title"/>
          </p:nvPr>
        </p:nvSpPr>
        <p:spPr/>
        <p:txBody>
          <a:bodyPr/>
          <a:lstStyle/>
          <a:p>
            <a:r>
              <a:rPr lang="es-MX" dirty="0" smtClean="0"/>
              <a:t>SQL: DDL y DML</a:t>
            </a:r>
            <a:endParaRPr lang="es-MX" dirty="0"/>
          </a:p>
        </p:txBody>
      </p:sp>
      <p:pic>
        <p:nvPicPr>
          <p:cNvPr id="4098" name="Picture 2" descr="http://www.ulacit.ac.cr/files/materias/images/detail/silabo_1309_sql_x.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3861048"/>
            <a:ext cx="3816424" cy="28636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507331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481328"/>
            <a:ext cx="8229600" cy="4755984"/>
          </a:xfrm>
        </p:spPr>
        <p:txBody>
          <a:bodyPr>
            <a:noAutofit/>
          </a:bodyPr>
          <a:lstStyle/>
          <a:p>
            <a:pPr fontAlgn="base"/>
            <a:r>
              <a:rPr lang="es-MX" sz="1400" dirty="0"/>
              <a:t>El código SQL consta de los siguientes elementos</a:t>
            </a:r>
            <a:r>
              <a:rPr lang="es-MX" sz="1400" dirty="0" smtClean="0"/>
              <a:t>:</a:t>
            </a:r>
          </a:p>
          <a:p>
            <a:pPr fontAlgn="base"/>
            <a:endParaRPr lang="es-MX" sz="1400" dirty="0"/>
          </a:p>
          <a:p>
            <a:pPr fontAlgn="base"/>
            <a:r>
              <a:rPr lang="es-MX" sz="1400" b="1" dirty="0" smtClean="0"/>
              <a:t>Comandos</a:t>
            </a:r>
            <a:r>
              <a:rPr lang="es-MX" sz="1400" dirty="0" smtClean="0"/>
              <a:t>: Las </a:t>
            </a:r>
            <a:r>
              <a:rPr lang="es-MX" sz="1400" dirty="0"/>
              <a:t>distintas instrucciones que se pueden realizar </a:t>
            </a:r>
            <a:r>
              <a:rPr lang="es-MX" sz="1400" dirty="0" smtClean="0"/>
              <a:t>desde SQL.</a:t>
            </a:r>
          </a:p>
          <a:p>
            <a:pPr lvl="1" fontAlgn="base"/>
            <a:r>
              <a:rPr lang="es-MX" sz="1200" b="1" dirty="0" smtClean="0"/>
              <a:t>SELECT</a:t>
            </a:r>
            <a:r>
              <a:rPr lang="es-MX" sz="1200" dirty="0" smtClean="0"/>
              <a:t>: Se </a:t>
            </a:r>
            <a:r>
              <a:rPr lang="es-MX" sz="1200" dirty="0"/>
              <a:t>trata del comando que permite realizar consultas sobre </a:t>
            </a:r>
            <a:r>
              <a:rPr lang="es-MX" sz="1200" dirty="0" smtClean="0"/>
              <a:t>los datos </a:t>
            </a:r>
            <a:r>
              <a:rPr lang="es-MX" sz="1200" dirty="0"/>
              <a:t>de la base de datos. Obtiene datos de la base de datos. A </a:t>
            </a:r>
            <a:r>
              <a:rPr lang="es-MX" sz="1200" dirty="0" smtClean="0"/>
              <a:t>ésta parte </a:t>
            </a:r>
            <a:r>
              <a:rPr lang="es-MX" sz="1200" dirty="0"/>
              <a:t>del lenguaje se la conoce </a:t>
            </a:r>
            <a:r>
              <a:rPr lang="es-MX" sz="1200" dirty="0" smtClean="0"/>
              <a:t>como DQL (Data </a:t>
            </a:r>
            <a:r>
              <a:rPr lang="es-MX" sz="1200" dirty="0" err="1"/>
              <a:t>Query</a:t>
            </a:r>
            <a:r>
              <a:rPr lang="es-MX" sz="1200" dirty="0"/>
              <a:t> </a:t>
            </a:r>
            <a:r>
              <a:rPr lang="es-MX" sz="1200" dirty="0" err="1" smtClean="0"/>
              <a:t>Language</a:t>
            </a:r>
            <a:r>
              <a:rPr lang="es-MX" sz="1200" dirty="0" smtClean="0"/>
              <a:t>, Lenguaje </a:t>
            </a:r>
            <a:r>
              <a:rPr lang="es-MX" sz="1200" dirty="0"/>
              <a:t>de consulta de datos); pero es parte del DML del </a:t>
            </a:r>
            <a:r>
              <a:rPr lang="es-MX" sz="1200" dirty="0" smtClean="0"/>
              <a:t>lenguaje.</a:t>
            </a:r>
          </a:p>
          <a:p>
            <a:pPr lvl="1" fontAlgn="base"/>
            <a:r>
              <a:rPr lang="es-MX" sz="1200" b="1" dirty="0" smtClean="0"/>
              <a:t>DML</a:t>
            </a:r>
            <a:r>
              <a:rPr lang="es-MX" sz="1200" dirty="0" smtClean="0"/>
              <a:t>: Data </a:t>
            </a:r>
            <a:r>
              <a:rPr lang="es-MX" sz="1200" dirty="0" err="1"/>
              <a:t>Manipulation</a:t>
            </a:r>
            <a:r>
              <a:rPr lang="es-MX" sz="1200" dirty="0"/>
              <a:t> </a:t>
            </a:r>
            <a:r>
              <a:rPr lang="es-MX" sz="1200" dirty="0" err="1"/>
              <a:t>Language</a:t>
            </a:r>
            <a:r>
              <a:rPr lang="es-MX" sz="1200" dirty="0"/>
              <a:t> </a:t>
            </a:r>
            <a:r>
              <a:rPr lang="es-MX" sz="1400" dirty="0" smtClean="0"/>
              <a:t>(</a:t>
            </a:r>
            <a:r>
              <a:rPr lang="es-MX" sz="1400" dirty="0"/>
              <a:t>Lenguaje de manipulación </a:t>
            </a:r>
            <a:r>
              <a:rPr lang="es-MX" sz="1400" dirty="0" smtClean="0"/>
              <a:t>de datos</a:t>
            </a:r>
            <a:r>
              <a:rPr lang="es-MX" sz="1400" dirty="0"/>
              <a:t>). Modifica filas (registros) de la base de datos. Lo forman </a:t>
            </a:r>
            <a:r>
              <a:rPr lang="es-MX" sz="1400" dirty="0" smtClean="0"/>
              <a:t>las instrucciones: INSERT</a:t>
            </a:r>
            <a:r>
              <a:rPr lang="es-MX" sz="1400" dirty="0"/>
              <a:t>, UPDATE, MERGE y </a:t>
            </a:r>
            <a:r>
              <a:rPr lang="es-MX" sz="1400" dirty="0" smtClean="0"/>
              <a:t>DELETE.</a:t>
            </a:r>
          </a:p>
          <a:p>
            <a:pPr lvl="1" fontAlgn="base"/>
            <a:r>
              <a:rPr lang="es-MX" sz="1400" b="1" dirty="0" smtClean="0"/>
              <a:t>DDL</a:t>
            </a:r>
            <a:r>
              <a:rPr lang="es-MX" sz="1400" dirty="0" smtClean="0"/>
              <a:t>: Data </a:t>
            </a:r>
            <a:r>
              <a:rPr lang="es-MX" sz="1400" dirty="0" err="1"/>
              <a:t>Definition</a:t>
            </a:r>
            <a:r>
              <a:rPr lang="es-MX" sz="1400" dirty="0"/>
              <a:t> </a:t>
            </a:r>
            <a:r>
              <a:rPr lang="es-MX" sz="1400" dirty="0" err="1"/>
              <a:t>Language</a:t>
            </a:r>
            <a:r>
              <a:rPr lang="es-MX" sz="1400" dirty="0"/>
              <a:t> </a:t>
            </a:r>
            <a:r>
              <a:rPr lang="es-MX" sz="1400" dirty="0" smtClean="0"/>
              <a:t> (Lenguaje </a:t>
            </a:r>
            <a:r>
              <a:rPr lang="es-MX" sz="1400" dirty="0"/>
              <a:t>de definición de </a:t>
            </a:r>
            <a:r>
              <a:rPr lang="es-MX" sz="1400" dirty="0" smtClean="0"/>
              <a:t>datos). Permiten </a:t>
            </a:r>
            <a:r>
              <a:rPr lang="es-MX" sz="1400" dirty="0"/>
              <a:t>modificar la estructura de las tablas </a:t>
            </a:r>
            <a:r>
              <a:rPr lang="es-MX" sz="1400" dirty="0" smtClean="0"/>
              <a:t>de </a:t>
            </a:r>
            <a:r>
              <a:rPr lang="es-MX" sz="1400" dirty="0"/>
              <a:t>la base de datos. </a:t>
            </a:r>
            <a:r>
              <a:rPr lang="es-MX" sz="1400" dirty="0" smtClean="0"/>
              <a:t>Lo forman </a:t>
            </a:r>
            <a:r>
              <a:rPr lang="es-MX" sz="1400" dirty="0"/>
              <a:t>las </a:t>
            </a:r>
            <a:r>
              <a:rPr lang="es-MX" sz="1400" dirty="0" smtClean="0"/>
              <a:t>instrucciones: CREATE, ALTER, DROP, RENAME y TRUNCATE.</a:t>
            </a:r>
          </a:p>
          <a:p>
            <a:pPr lvl="1" fontAlgn="base"/>
            <a:r>
              <a:rPr lang="es-MX" sz="1400" b="1" dirty="0" smtClean="0"/>
              <a:t>DCL</a:t>
            </a:r>
            <a:r>
              <a:rPr lang="es-MX" sz="1400" dirty="0" smtClean="0"/>
              <a:t>: Data </a:t>
            </a:r>
            <a:r>
              <a:rPr lang="es-MX" sz="1400" dirty="0"/>
              <a:t>Control </a:t>
            </a:r>
            <a:r>
              <a:rPr lang="es-MX" sz="1400" dirty="0" err="1"/>
              <a:t>Language</a:t>
            </a:r>
            <a:r>
              <a:rPr lang="es-MX" sz="1400" dirty="0"/>
              <a:t> </a:t>
            </a:r>
            <a:r>
              <a:rPr lang="es-MX" sz="1400" dirty="0" smtClean="0"/>
              <a:t>(</a:t>
            </a:r>
            <a:r>
              <a:rPr lang="es-MX" sz="1400" dirty="0"/>
              <a:t>Lenguaje de control de datos</a:t>
            </a:r>
            <a:r>
              <a:rPr lang="es-MX" sz="1400" dirty="0" smtClean="0"/>
              <a:t>). Administran </a:t>
            </a:r>
            <a:r>
              <a:rPr lang="es-MX" sz="1400" dirty="0"/>
              <a:t>los derechos y restricciones de los usuarios. Lo forman </a:t>
            </a:r>
            <a:r>
              <a:rPr lang="es-MX" sz="1400" dirty="0" smtClean="0"/>
              <a:t>las instrucciones: GRANT y REVOKE.</a:t>
            </a:r>
          </a:p>
          <a:p>
            <a:pPr lvl="1" fontAlgn="base"/>
            <a:r>
              <a:rPr lang="es-MX" sz="1400" b="1" dirty="0" smtClean="0"/>
              <a:t>TCL</a:t>
            </a:r>
            <a:r>
              <a:rPr lang="es-MX" sz="1400" dirty="0" smtClean="0"/>
              <a:t>: </a:t>
            </a:r>
            <a:r>
              <a:rPr lang="es-MX" sz="1400" dirty="0" err="1" smtClean="0"/>
              <a:t>Transaction</a:t>
            </a:r>
            <a:r>
              <a:rPr lang="es-MX" sz="1400" dirty="0" smtClean="0"/>
              <a:t> Control </a:t>
            </a:r>
            <a:r>
              <a:rPr lang="es-MX" sz="1400" dirty="0" err="1" smtClean="0"/>
              <a:t>Language</a:t>
            </a:r>
            <a:r>
              <a:rPr lang="es-MX" sz="1400" dirty="0" smtClean="0"/>
              <a:t> (Lenguaje de </a:t>
            </a:r>
            <a:r>
              <a:rPr lang="es-MX" sz="1400" dirty="0"/>
              <a:t>control de </a:t>
            </a:r>
            <a:r>
              <a:rPr lang="es-MX" sz="1400" dirty="0" smtClean="0"/>
              <a:t>transacciones). Administran las modificaciones </a:t>
            </a:r>
            <a:r>
              <a:rPr lang="es-MX" sz="1400" dirty="0"/>
              <a:t>creadas por las instrucciones DML. Lo forman </a:t>
            </a:r>
            <a:r>
              <a:rPr lang="es-MX" sz="1400" dirty="0" smtClean="0"/>
              <a:t>las instrucciones: ROLLBACK</a:t>
            </a:r>
            <a:r>
              <a:rPr lang="es-MX" sz="1400" dirty="0"/>
              <a:t>, </a:t>
            </a:r>
            <a:r>
              <a:rPr lang="es-MX" sz="1400" dirty="0" smtClean="0"/>
              <a:t>COMMIT y SAVEPOINT. Se </a:t>
            </a:r>
            <a:r>
              <a:rPr lang="es-MX" sz="1400" dirty="0"/>
              <a:t>las </a:t>
            </a:r>
            <a:r>
              <a:rPr lang="es-MX" sz="1400" dirty="0" smtClean="0"/>
              <a:t>considera parte </a:t>
            </a:r>
            <a:r>
              <a:rPr lang="es-MX" sz="1400" dirty="0"/>
              <a:t>del </a:t>
            </a:r>
            <a:r>
              <a:rPr lang="es-MX" sz="1400" dirty="0" smtClean="0"/>
              <a:t>DCL.</a:t>
            </a:r>
          </a:p>
        </p:txBody>
      </p:sp>
      <p:sp>
        <p:nvSpPr>
          <p:cNvPr id="3" name="2 Título"/>
          <p:cNvSpPr>
            <a:spLocks noGrp="1"/>
          </p:cNvSpPr>
          <p:nvPr>
            <p:ph type="title"/>
          </p:nvPr>
        </p:nvSpPr>
        <p:spPr/>
        <p:txBody>
          <a:bodyPr/>
          <a:lstStyle/>
          <a:p>
            <a:r>
              <a:rPr lang="es-MX" dirty="0" smtClean="0"/>
              <a:t>SQL: DDL y DML</a:t>
            </a:r>
            <a:endParaRPr lang="es-MX" dirty="0"/>
          </a:p>
        </p:txBody>
      </p:sp>
    </p:spTree>
    <p:extLst>
      <p:ext uri="{BB962C8B-B14F-4D97-AF65-F5344CB8AC3E}">
        <p14:creationId xmlns:p14="http://schemas.microsoft.com/office/powerpoint/2010/main" val="109809004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481329"/>
            <a:ext cx="8229600" cy="2955784"/>
          </a:xfrm>
        </p:spPr>
        <p:txBody>
          <a:bodyPr>
            <a:noAutofit/>
          </a:bodyPr>
          <a:lstStyle/>
          <a:p>
            <a:pPr fontAlgn="base"/>
            <a:r>
              <a:rPr lang="es-MX" sz="1400" dirty="0"/>
              <a:t>El código SQL consta de los siguientes elementos</a:t>
            </a:r>
            <a:r>
              <a:rPr lang="es-MX" sz="1400" dirty="0" smtClean="0"/>
              <a:t>:</a:t>
            </a:r>
          </a:p>
          <a:p>
            <a:pPr fontAlgn="base"/>
            <a:endParaRPr lang="es-MX" sz="1400" dirty="0"/>
          </a:p>
          <a:p>
            <a:pPr fontAlgn="base"/>
            <a:r>
              <a:rPr lang="es-MX" sz="1400" b="1" dirty="0" smtClean="0"/>
              <a:t>Cláusulas</a:t>
            </a:r>
            <a:r>
              <a:rPr lang="es-MX" sz="1400" dirty="0" smtClean="0"/>
              <a:t>: Son </a:t>
            </a:r>
            <a:r>
              <a:rPr lang="es-MX" sz="1400" dirty="0"/>
              <a:t>palabras especiales que permiten modificar </a:t>
            </a:r>
            <a:r>
              <a:rPr lang="es-MX" sz="1400" dirty="0" smtClean="0"/>
              <a:t>el funcionamiento </a:t>
            </a:r>
            <a:r>
              <a:rPr lang="es-MX" sz="1400" dirty="0"/>
              <a:t>de un </a:t>
            </a:r>
            <a:r>
              <a:rPr lang="es-MX" sz="1400" dirty="0" smtClean="0"/>
              <a:t>comando: (</a:t>
            </a:r>
            <a:r>
              <a:rPr lang="es-MX" sz="1400" dirty="0"/>
              <a:t>WHERE, ORDER BY</a:t>
            </a:r>
            <a:r>
              <a:rPr lang="es-MX" sz="1400" dirty="0" smtClean="0"/>
              <a:t>, LIKE, </a:t>
            </a:r>
            <a:r>
              <a:rPr lang="es-MX" sz="1400" dirty="0" err="1" smtClean="0"/>
              <a:t>etc</a:t>
            </a:r>
            <a:r>
              <a:rPr lang="es-MX" sz="1400" dirty="0" smtClean="0"/>
              <a:t>). </a:t>
            </a:r>
            <a:endParaRPr lang="es-MX" sz="1400" dirty="0"/>
          </a:p>
          <a:p>
            <a:pPr fontAlgn="base"/>
            <a:r>
              <a:rPr lang="es-MX" sz="1400" b="1" dirty="0" smtClean="0"/>
              <a:t>Operadores</a:t>
            </a:r>
            <a:r>
              <a:rPr lang="es-MX" sz="1400" dirty="0" smtClean="0"/>
              <a:t>: Permiten </a:t>
            </a:r>
            <a:r>
              <a:rPr lang="es-MX" sz="1400" dirty="0"/>
              <a:t>crear expresiones complejas. Pueden </a:t>
            </a:r>
            <a:r>
              <a:rPr lang="es-MX" sz="1400" dirty="0" smtClean="0"/>
              <a:t>ser aritméticos (+,-,*,/), </a:t>
            </a:r>
            <a:r>
              <a:rPr lang="es-MX" sz="1400" dirty="0"/>
              <a:t>lógicos (&gt;, &lt;, !=,&lt;&gt;, AND, </a:t>
            </a:r>
            <a:r>
              <a:rPr lang="es-MX" sz="1400" dirty="0" smtClean="0"/>
              <a:t>OR).</a:t>
            </a:r>
          </a:p>
          <a:p>
            <a:pPr fontAlgn="base"/>
            <a:r>
              <a:rPr lang="es-MX" sz="1400" b="1" dirty="0" smtClean="0"/>
              <a:t>Funciones</a:t>
            </a:r>
            <a:r>
              <a:rPr lang="es-MX" sz="1400" dirty="0" smtClean="0"/>
              <a:t>: Permiten conseguir </a:t>
            </a:r>
            <a:r>
              <a:rPr lang="es-MX" sz="1400" dirty="0"/>
              <a:t>valores complejos (SUM(), DATE</a:t>
            </a:r>
            <a:r>
              <a:rPr lang="es-MX" sz="1400" dirty="0" smtClean="0"/>
              <a:t>(), MAX(), </a:t>
            </a:r>
            <a:r>
              <a:rPr lang="es-MX" sz="1400" dirty="0" err="1" smtClean="0"/>
              <a:t>etc</a:t>
            </a:r>
            <a:r>
              <a:rPr lang="es-MX" sz="1400" dirty="0" smtClean="0"/>
              <a:t>)</a:t>
            </a:r>
            <a:endParaRPr lang="es-MX" sz="1400" dirty="0"/>
          </a:p>
          <a:p>
            <a:pPr fontAlgn="base"/>
            <a:r>
              <a:rPr lang="es-MX" sz="1400" b="1" dirty="0" smtClean="0"/>
              <a:t>Constantes</a:t>
            </a:r>
            <a:r>
              <a:rPr lang="es-MX" sz="1400" dirty="0" smtClean="0"/>
              <a:t>: Valores </a:t>
            </a:r>
            <a:r>
              <a:rPr lang="es-MX" sz="1400" dirty="0"/>
              <a:t>literales para las consultas, números, textos</a:t>
            </a:r>
            <a:r>
              <a:rPr lang="es-MX" sz="1400" dirty="0" smtClean="0"/>
              <a:t>, caracteres, etc.</a:t>
            </a:r>
            <a:endParaRPr lang="es-MX" sz="1400" dirty="0"/>
          </a:p>
          <a:p>
            <a:pPr fontAlgn="base"/>
            <a:r>
              <a:rPr lang="es-MX" sz="1400" b="1" dirty="0" smtClean="0"/>
              <a:t>Datos</a:t>
            </a:r>
            <a:r>
              <a:rPr lang="es-MX" sz="1400" dirty="0" smtClean="0"/>
              <a:t>: Obtenidos </a:t>
            </a:r>
            <a:r>
              <a:rPr lang="es-MX" sz="1400" dirty="0"/>
              <a:t>de la propia base de </a:t>
            </a:r>
            <a:r>
              <a:rPr lang="es-MX" sz="1400" dirty="0" smtClean="0"/>
              <a:t>datos</a:t>
            </a:r>
          </a:p>
        </p:txBody>
      </p:sp>
      <p:sp>
        <p:nvSpPr>
          <p:cNvPr id="3" name="2 Título"/>
          <p:cNvSpPr>
            <a:spLocks noGrp="1"/>
          </p:cNvSpPr>
          <p:nvPr>
            <p:ph type="title"/>
          </p:nvPr>
        </p:nvSpPr>
        <p:spPr/>
        <p:txBody>
          <a:bodyPr/>
          <a:lstStyle/>
          <a:p>
            <a:r>
              <a:rPr lang="es-MX" dirty="0" smtClean="0"/>
              <a:t>SQL: DDL y DML</a:t>
            </a:r>
            <a:endParaRPr lang="es-MX" dirty="0"/>
          </a:p>
        </p:txBody>
      </p:sp>
      <p:pic>
        <p:nvPicPr>
          <p:cNvPr id="6146" name="Picture 2" descr="http://main.makeuseoflimited.netdna-cdn.com/wp-content/uploads/2012/08/sql-injection-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3768" y="3717032"/>
            <a:ext cx="3782194" cy="28408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166887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481329"/>
            <a:ext cx="8229600" cy="2955784"/>
          </a:xfrm>
        </p:spPr>
        <p:txBody>
          <a:bodyPr>
            <a:normAutofit fontScale="47500" lnSpcReduction="20000"/>
          </a:bodyPr>
          <a:lstStyle/>
          <a:p>
            <a:r>
              <a:rPr lang="es-MX" dirty="0" smtClean="0"/>
              <a:t>Consideraciones</a:t>
            </a:r>
          </a:p>
          <a:p>
            <a:endParaRPr lang="es-MX" dirty="0"/>
          </a:p>
          <a:p>
            <a:r>
              <a:rPr lang="es-MX" dirty="0" smtClean="0"/>
              <a:t>En </a:t>
            </a:r>
            <a:r>
              <a:rPr lang="es-MX" dirty="0"/>
              <a:t>SQL no se distingue entre mayúsculas y minúsculas.</a:t>
            </a:r>
          </a:p>
          <a:p>
            <a:endParaRPr lang="es-MX" dirty="0" smtClean="0"/>
          </a:p>
          <a:p>
            <a:r>
              <a:rPr lang="es-MX" dirty="0" smtClean="0"/>
              <a:t>La </a:t>
            </a:r>
            <a:r>
              <a:rPr lang="es-MX" dirty="0"/>
              <a:t>instrucciones finalizan con el signo de punto y </a:t>
            </a:r>
            <a:r>
              <a:rPr lang="es-MX" dirty="0" smtClean="0"/>
              <a:t>coma.</a:t>
            </a:r>
          </a:p>
          <a:p>
            <a:endParaRPr lang="es-MX" dirty="0"/>
          </a:p>
          <a:p>
            <a:r>
              <a:rPr lang="es-MX" dirty="0" smtClean="0"/>
              <a:t>Los </a:t>
            </a:r>
            <a:r>
              <a:rPr lang="es-MX" dirty="0"/>
              <a:t>comandos SQL </a:t>
            </a:r>
            <a:r>
              <a:rPr lang="es-MX" dirty="0" smtClean="0"/>
              <a:t>( </a:t>
            </a:r>
            <a:r>
              <a:rPr lang="es-MX" b="1" dirty="0" smtClean="0"/>
              <a:t>SELECT</a:t>
            </a:r>
            <a:r>
              <a:rPr lang="es-MX" dirty="0" smtClean="0"/>
              <a:t>, I</a:t>
            </a:r>
            <a:r>
              <a:rPr lang="es-MX" b="1" dirty="0" smtClean="0"/>
              <a:t>NSERT, </a:t>
            </a:r>
            <a:r>
              <a:rPr lang="es-MX" b="1" dirty="0" err="1" smtClean="0"/>
              <a:t>etc</a:t>
            </a:r>
            <a:r>
              <a:rPr lang="es-MX" b="1" dirty="0" smtClean="0"/>
              <a:t>) </a:t>
            </a:r>
            <a:r>
              <a:rPr lang="es-MX" dirty="0" smtClean="0"/>
              <a:t>pueden </a:t>
            </a:r>
            <a:r>
              <a:rPr lang="es-MX" dirty="0"/>
              <a:t>ser partidos </a:t>
            </a:r>
            <a:r>
              <a:rPr lang="es-MX" dirty="0" smtClean="0"/>
              <a:t>por espacios </a:t>
            </a:r>
            <a:r>
              <a:rPr lang="es-MX" dirty="0"/>
              <a:t>o saltos de línea antes de finalizar la </a:t>
            </a:r>
            <a:r>
              <a:rPr lang="es-MX" dirty="0" smtClean="0"/>
              <a:t>instrucción.</a:t>
            </a:r>
            <a:endParaRPr lang="es-MX" dirty="0"/>
          </a:p>
          <a:p>
            <a:endParaRPr lang="es-MX" dirty="0" smtClean="0"/>
          </a:p>
          <a:p>
            <a:r>
              <a:rPr lang="es-MX" dirty="0" smtClean="0"/>
              <a:t>Se </a:t>
            </a:r>
            <a:r>
              <a:rPr lang="es-MX" dirty="0"/>
              <a:t>pueden tabular líneas para facilitar la lectura si fuera </a:t>
            </a:r>
            <a:r>
              <a:rPr lang="es-MX" dirty="0" smtClean="0"/>
              <a:t>necesario.</a:t>
            </a:r>
          </a:p>
          <a:p>
            <a:endParaRPr lang="es-MX" dirty="0"/>
          </a:p>
          <a:p>
            <a:r>
              <a:rPr lang="es-MX" dirty="0" smtClean="0"/>
              <a:t>Los </a:t>
            </a:r>
            <a:r>
              <a:rPr lang="es-MX" dirty="0"/>
              <a:t>comentarios en el código SQL comienzan </a:t>
            </a:r>
            <a:r>
              <a:rPr lang="es-MX" dirty="0" smtClean="0"/>
              <a:t>por </a:t>
            </a:r>
            <a:r>
              <a:rPr lang="es-MX" b="1" dirty="0" smtClean="0"/>
              <a:t>/* </a:t>
            </a:r>
            <a:r>
              <a:rPr lang="es-MX" dirty="0" smtClean="0"/>
              <a:t>y </a:t>
            </a:r>
            <a:r>
              <a:rPr lang="es-MX" dirty="0"/>
              <a:t>terminan </a:t>
            </a:r>
            <a:r>
              <a:rPr lang="es-MX" dirty="0" smtClean="0"/>
              <a:t>por </a:t>
            </a:r>
            <a:r>
              <a:rPr lang="es-MX" b="1" dirty="0" smtClean="0"/>
              <a:t>*/ </a:t>
            </a:r>
            <a:r>
              <a:rPr lang="es-MX" dirty="0" smtClean="0"/>
              <a:t>(</a:t>
            </a:r>
            <a:r>
              <a:rPr lang="es-MX" dirty="0"/>
              <a:t>excepto en algunos SGBD</a:t>
            </a:r>
            <a:r>
              <a:rPr lang="es-MX" dirty="0" smtClean="0"/>
              <a:t>).</a:t>
            </a:r>
            <a:endParaRPr lang="es-MX" dirty="0"/>
          </a:p>
        </p:txBody>
      </p:sp>
      <p:sp>
        <p:nvSpPr>
          <p:cNvPr id="3" name="2 Título"/>
          <p:cNvSpPr>
            <a:spLocks noGrp="1"/>
          </p:cNvSpPr>
          <p:nvPr>
            <p:ph type="title"/>
          </p:nvPr>
        </p:nvSpPr>
        <p:spPr/>
        <p:txBody>
          <a:bodyPr/>
          <a:lstStyle/>
          <a:p>
            <a:r>
              <a:rPr lang="es-MX" dirty="0"/>
              <a:t>SQL: DDL y DML</a:t>
            </a:r>
          </a:p>
        </p:txBody>
      </p:sp>
      <p:pic>
        <p:nvPicPr>
          <p:cNvPr id="6" name="Picture 4" descr="http://us.123rf.com/400wm/400/400/steph79/steph791107/steph79110700012/9991242-codigo-de-base-de-datos-sq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1800" y="4050864"/>
            <a:ext cx="3528392" cy="26462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08832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481329"/>
            <a:ext cx="8229600" cy="4179920"/>
          </a:xfrm>
        </p:spPr>
        <p:txBody>
          <a:bodyPr>
            <a:normAutofit fontScale="47500" lnSpcReduction="20000"/>
          </a:bodyPr>
          <a:lstStyle/>
          <a:p>
            <a:r>
              <a:rPr lang="es-MX" dirty="0" err="1"/>
              <a:t>mysql</a:t>
            </a:r>
            <a:r>
              <a:rPr lang="es-MX" dirty="0"/>
              <a:t>&gt; </a:t>
            </a:r>
            <a:r>
              <a:rPr lang="es-MX" b="1" dirty="0"/>
              <a:t>DROP DATABASE IF EXISTS </a:t>
            </a:r>
            <a:r>
              <a:rPr lang="es-MX" b="1" dirty="0" smtClean="0"/>
              <a:t>empresa;</a:t>
            </a:r>
            <a:endParaRPr lang="es-MX" b="1" dirty="0"/>
          </a:p>
          <a:p>
            <a:r>
              <a:rPr lang="es-MX" dirty="0" err="1"/>
              <a:t>Query</a:t>
            </a:r>
            <a:r>
              <a:rPr lang="es-MX" dirty="0"/>
              <a:t> OK, 0 </a:t>
            </a:r>
            <a:r>
              <a:rPr lang="es-MX" dirty="0" err="1"/>
              <a:t>rows</a:t>
            </a:r>
            <a:r>
              <a:rPr lang="es-MX" dirty="0"/>
              <a:t> </a:t>
            </a:r>
            <a:r>
              <a:rPr lang="es-MX" dirty="0" err="1"/>
              <a:t>affected</a:t>
            </a:r>
            <a:r>
              <a:rPr lang="es-MX" dirty="0"/>
              <a:t>, 1 </a:t>
            </a:r>
            <a:r>
              <a:rPr lang="es-MX" dirty="0" err="1"/>
              <a:t>warning</a:t>
            </a:r>
            <a:r>
              <a:rPr lang="es-MX" dirty="0"/>
              <a:t> (0.01 </a:t>
            </a:r>
            <a:r>
              <a:rPr lang="es-MX" dirty="0" err="1"/>
              <a:t>sec</a:t>
            </a:r>
            <a:r>
              <a:rPr lang="es-MX" dirty="0"/>
              <a:t>)</a:t>
            </a:r>
          </a:p>
          <a:p>
            <a:endParaRPr lang="es-MX" dirty="0"/>
          </a:p>
          <a:p>
            <a:r>
              <a:rPr lang="es-MX" dirty="0" err="1"/>
              <a:t>mysql</a:t>
            </a:r>
            <a:r>
              <a:rPr lang="es-MX" dirty="0"/>
              <a:t>&gt; </a:t>
            </a:r>
            <a:r>
              <a:rPr lang="es-MX" b="1" dirty="0"/>
              <a:t>CREATE DATABASE IF NOT EXISTS </a:t>
            </a:r>
            <a:r>
              <a:rPr lang="es-MX" b="1" dirty="0" smtClean="0"/>
              <a:t>empresa;</a:t>
            </a:r>
            <a:endParaRPr lang="es-MX" b="1" dirty="0"/>
          </a:p>
          <a:p>
            <a:r>
              <a:rPr lang="es-MX" dirty="0" err="1"/>
              <a:t>Query</a:t>
            </a:r>
            <a:r>
              <a:rPr lang="es-MX" dirty="0"/>
              <a:t> OK, 1 </a:t>
            </a:r>
            <a:r>
              <a:rPr lang="es-MX" dirty="0" err="1"/>
              <a:t>row</a:t>
            </a:r>
            <a:r>
              <a:rPr lang="es-MX" dirty="0"/>
              <a:t> </a:t>
            </a:r>
            <a:r>
              <a:rPr lang="es-MX" dirty="0" err="1"/>
              <a:t>affected</a:t>
            </a:r>
            <a:r>
              <a:rPr lang="es-MX" dirty="0"/>
              <a:t> (0.01 </a:t>
            </a:r>
            <a:r>
              <a:rPr lang="es-MX" dirty="0" err="1"/>
              <a:t>sec</a:t>
            </a:r>
            <a:r>
              <a:rPr lang="es-MX" dirty="0"/>
              <a:t>)</a:t>
            </a:r>
          </a:p>
          <a:p>
            <a:endParaRPr lang="es-MX" dirty="0"/>
          </a:p>
          <a:p>
            <a:r>
              <a:rPr lang="es-MX" dirty="0" err="1"/>
              <a:t>mysql</a:t>
            </a:r>
            <a:r>
              <a:rPr lang="es-MX" dirty="0"/>
              <a:t>&gt; </a:t>
            </a:r>
            <a:r>
              <a:rPr lang="es-MX" b="1" dirty="0"/>
              <a:t>USE </a:t>
            </a:r>
            <a:r>
              <a:rPr lang="es-MX" b="1" dirty="0" smtClean="0"/>
              <a:t>empresa;</a:t>
            </a:r>
            <a:endParaRPr lang="es-MX" b="1" dirty="0"/>
          </a:p>
          <a:p>
            <a:r>
              <a:rPr lang="es-MX" dirty="0" err="1"/>
              <a:t>Database</a:t>
            </a:r>
            <a:r>
              <a:rPr lang="es-MX" dirty="0"/>
              <a:t> </a:t>
            </a:r>
            <a:r>
              <a:rPr lang="es-MX" dirty="0" err="1" smtClean="0"/>
              <a:t>changed</a:t>
            </a:r>
            <a:endParaRPr lang="es-MX" dirty="0" smtClean="0"/>
          </a:p>
          <a:p>
            <a:endParaRPr lang="es-MX" dirty="0"/>
          </a:p>
          <a:p>
            <a:r>
              <a:rPr lang="es-MX" dirty="0" err="1"/>
              <a:t>mysql</a:t>
            </a:r>
            <a:r>
              <a:rPr lang="es-MX" dirty="0"/>
              <a:t>&gt; </a:t>
            </a:r>
            <a:r>
              <a:rPr lang="es-MX" b="1" dirty="0"/>
              <a:t>SELECT 'CREANDO ESTRUCTURA DE BASE DE </a:t>
            </a:r>
            <a:r>
              <a:rPr lang="es-MX" b="1" dirty="0" smtClean="0"/>
              <a:t>DATOS EMPRESA' </a:t>
            </a:r>
            <a:r>
              <a:rPr lang="es-MX" b="1" dirty="0"/>
              <a:t>as 'INFO';</a:t>
            </a:r>
          </a:p>
          <a:p>
            <a:r>
              <a:rPr lang="es-MX" dirty="0"/>
              <a:t>+-------------------------------------+</a:t>
            </a:r>
          </a:p>
          <a:p>
            <a:r>
              <a:rPr lang="es-MX" dirty="0"/>
              <a:t>| INFO                                |</a:t>
            </a:r>
          </a:p>
          <a:p>
            <a:r>
              <a:rPr lang="es-MX" dirty="0"/>
              <a:t>+-------------------------------------+</a:t>
            </a:r>
          </a:p>
          <a:p>
            <a:r>
              <a:rPr lang="es-MX" dirty="0"/>
              <a:t>| CREANDO ESTRUCTURA DE BASE DE DATOS |</a:t>
            </a:r>
          </a:p>
          <a:p>
            <a:r>
              <a:rPr lang="es-MX" dirty="0"/>
              <a:t>+-------------------------------------+</a:t>
            </a:r>
          </a:p>
          <a:p>
            <a:r>
              <a:rPr lang="es-MX" dirty="0"/>
              <a:t>1 </a:t>
            </a:r>
            <a:r>
              <a:rPr lang="es-MX" dirty="0" err="1"/>
              <a:t>row</a:t>
            </a:r>
            <a:r>
              <a:rPr lang="es-MX" dirty="0"/>
              <a:t> in set (0.00 </a:t>
            </a:r>
            <a:r>
              <a:rPr lang="es-MX" dirty="0" err="1"/>
              <a:t>sec</a:t>
            </a:r>
            <a:r>
              <a:rPr lang="es-MX" dirty="0"/>
              <a:t>)</a:t>
            </a:r>
          </a:p>
          <a:p>
            <a:endParaRPr lang="es-MX" dirty="0"/>
          </a:p>
          <a:p>
            <a:r>
              <a:rPr lang="es-MX" dirty="0" err="1"/>
              <a:t>mysql</a:t>
            </a:r>
            <a:r>
              <a:rPr lang="es-MX" dirty="0"/>
              <a:t>&gt; </a:t>
            </a:r>
            <a:r>
              <a:rPr lang="es-MX" b="1" dirty="0"/>
              <a:t>DROP TABLE IF EXISTS </a:t>
            </a:r>
            <a:r>
              <a:rPr lang="es-MX" b="1" dirty="0" err="1"/>
              <a:t>dept_emp</a:t>
            </a:r>
            <a:r>
              <a:rPr lang="es-MX" b="1" dirty="0"/>
              <a:t>, </a:t>
            </a:r>
            <a:r>
              <a:rPr lang="es-MX" b="1" dirty="0" err="1"/>
              <a:t>dept_manager</a:t>
            </a:r>
            <a:r>
              <a:rPr lang="es-MX" b="1" dirty="0"/>
              <a:t>, </a:t>
            </a:r>
            <a:r>
              <a:rPr lang="es-MX" b="1" dirty="0" smtClean="0"/>
              <a:t>puesto, salario, empleado, departamento;</a:t>
            </a:r>
            <a:endParaRPr lang="es-MX" b="1" dirty="0"/>
          </a:p>
          <a:p>
            <a:r>
              <a:rPr lang="es-MX" dirty="0" err="1"/>
              <a:t>Query</a:t>
            </a:r>
            <a:r>
              <a:rPr lang="es-MX" dirty="0"/>
              <a:t> OK, 0 </a:t>
            </a:r>
            <a:r>
              <a:rPr lang="es-MX" dirty="0" err="1"/>
              <a:t>rows</a:t>
            </a:r>
            <a:r>
              <a:rPr lang="es-MX" dirty="0"/>
              <a:t> </a:t>
            </a:r>
            <a:r>
              <a:rPr lang="es-MX" dirty="0" err="1"/>
              <a:t>affected</a:t>
            </a:r>
            <a:r>
              <a:rPr lang="es-MX" dirty="0"/>
              <a:t>, 6 </a:t>
            </a:r>
            <a:r>
              <a:rPr lang="es-MX" dirty="0" err="1"/>
              <a:t>warnings</a:t>
            </a:r>
            <a:r>
              <a:rPr lang="es-MX" dirty="0"/>
              <a:t> (0.03 </a:t>
            </a:r>
            <a:r>
              <a:rPr lang="es-MX" dirty="0" err="1"/>
              <a:t>sec</a:t>
            </a:r>
            <a:r>
              <a:rPr lang="es-MX" dirty="0"/>
              <a:t>)</a:t>
            </a:r>
          </a:p>
          <a:p>
            <a:endParaRPr lang="es-MX" dirty="0"/>
          </a:p>
        </p:txBody>
      </p:sp>
      <p:sp>
        <p:nvSpPr>
          <p:cNvPr id="3" name="2 Título"/>
          <p:cNvSpPr>
            <a:spLocks noGrp="1"/>
          </p:cNvSpPr>
          <p:nvPr>
            <p:ph type="title"/>
          </p:nvPr>
        </p:nvSpPr>
        <p:spPr/>
        <p:txBody>
          <a:bodyPr/>
          <a:lstStyle/>
          <a:p>
            <a:r>
              <a:rPr lang="es-MX" dirty="0" smtClean="0"/>
              <a:t>Creación de la Base de Datos</a:t>
            </a:r>
            <a:endParaRPr lang="es-MX" dirty="0"/>
          </a:p>
        </p:txBody>
      </p:sp>
    </p:spTree>
    <p:extLst>
      <p:ext uri="{BB962C8B-B14F-4D97-AF65-F5344CB8AC3E}">
        <p14:creationId xmlns:p14="http://schemas.microsoft.com/office/powerpoint/2010/main" val="206399140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481329"/>
            <a:ext cx="8229600" cy="4179920"/>
          </a:xfrm>
        </p:spPr>
        <p:txBody>
          <a:bodyPr>
            <a:normAutofit fontScale="70000" lnSpcReduction="20000"/>
          </a:bodyPr>
          <a:lstStyle/>
          <a:p>
            <a:r>
              <a:rPr lang="es-MX" dirty="0"/>
              <a:t>Al crear las tablas en bases de datos </a:t>
            </a:r>
            <a:r>
              <a:rPr lang="es-MX" dirty="0" err="1"/>
              <a:t>MySQL</a:t>
            </a:r>
            <a:r>
              <a:rPr lang="es-MX" dirty="0"/>
              <a:t> es muy importante prestar </a:t>
            </a:r>
            <a:r>
              <a:rPr lang="es-MX" dirty="0" smtClean="0"/>
              <a:t>atención </a:t>
            </a:r>
            <a:r>
              <a:rPr lang="es-MX" dirty="0"/>
              <a:t>al tipo de datos que va a ser seleccionado para cada </a:t>
            </a:r>
            <a:r>
              <a:rPr lang="es-MX" dirty="0" smtClean="0"/>
              <a:t>campo; esta </a:t>
            </a:r>
            <a:r>
              <a:rPr lang="es-MX" dirty="0"/>
              <a:t>decisión dependerán tanto el correcto rendimiento de la base de datos como el tamaño que esta ocupe. </a:t>
            </a:r>
            <a:endParaRPr lang="es-MX" dirty="0" smtClean="0"/>
          </a:p>
          <a:p>
            <a:endParaRPr lang="es-MX" dirty="0"/>
          </a:p>
          <a:p>
            <a:r>
              <a:rPr lang="es-MX" dirty="0" smtClean="0"/>
              <a:t>Existen cuatro grupos de tipos de datos:</a:t>
            </a:r>
          </a:p>
          <a:p>
            <a:endParaRPr lang="es-MX" dirty="0" smtClean="0"/>
          </a:p>
          <a:p>
            <a:r>
              <a:rPr lang="es-MX" dirty="0" smtClean="0"/>
              <a:t>A) Campos para Texto</a:t>
            </a:r>
          </a:p>
          <a:p>
            <a:endParaRPr lang="es-MX" dirty="0" smtClean="0"/>
          </a:p>
          <a:p>
            <a:r>
              <a:rPr lang="es-MX" dirty="0"/>
              <a:t>B</a:t>
            </a:r>
            <a:r>
              <a:rPr lang="es-MX" dirty="0" smtClean="0"/>
              <a:t>) Campos para Números</a:t>
            </a:r>
          </a:p>
          <a:p>
            <a:endParaRPr lang="es-MX" dirty="0"/>
          </a:p>
          <a:p>
            <a:r>
              <a:rPr lang="es-MX" dirty="0"/>
              <a:t>C</a:t>
            </a:r>
            <a:r>
              <a:rPr lang="es-MX" dirty="0" smtClean="0"/>
              <a:t>) Campos para Fecha y Hora</a:t>
            </a:r>
          </a:p>
          <a:p>
            <a:endParaRPr lang="es-MX" dirty="0"/>
          </a:p>
          <a:p>
            <a:r>
              <a:rPr lang="es-MX" dirty="0"/>
              <a:t>D</a:t>
            </a:r>
            <a:r>
              <a:rPr lang="es-MX" dirty="0" smtClean="0"/>
              <a:t>) Otros Campos</a:t>
            </a:r>
            <a:endParaRPr lang="es-MX" dirty="0"/>
          </a:p>
        </p:txBody>
      </p:sp>
      <p:sp>
        <p:nvSpPr>
          <p:cNvPr id="3" name="2 Título"/>
          <p:cNvSpPr>
            <a:spLocks noGrp="1"/>
          </p:cNvSpPr>
          <p:nvPr>
            <p:ph type="title"/>
          </p:nvPr>
        </p:nvSpPr>
        <p:spPr/>
        <p:txBody>
          <a:bodyPr/>
          <a:lstStyle/>
          <a:p>
            <a:r>
              <a:rPr lang="es-MX" dirty="0" smtClean="0"/>
              <a:t>Tipos de Datos</a:t>
            </a:r>
            <a:endParaRPr lang="es-MX" dirty="0"/>
          </a:p>
        </p:txBody>
      </p:sp>
    </p:spTree>
    <p:extLst>
      <p:ext uri="{BB962C8B-B14F-4D97-AF65-F5344CB8AC3E}">
        <p14:creationId xmlns:p14="http://schemas.microsoft.com/office/powerpoint/2010/main" val="373492864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MX" dirty="0" smtClean="0"/>
              <a:t>Tipos de Datos para Texto</a:t>
            </a:r>
            <a:endParaRPr lang="es-MX"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1412776"/>
            <a:ext cx="5688632" cy="40422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9315747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MX" dirty="0" smtClean="0"/>
              <a:t>Tipos de Datos para Números</a:t>
            </a:r>
            <a:endParaRPr lang="es-MX"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0" y="1124744"/>
            <a:ext cx="4896544" cy="55715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8038074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normAutofit fontScale="90000"/>
          </a:bodyPr>
          <a:lstStyle/>
          <a:p>
            <a:r>
              <a:rPr lang="es-MX" dirty="0" smtClean="0"/>
              <a:t>Tipos de Datos para Fecha y Hora</a:t>
            </a:r>
            <a:endParaRPr lang="es-MX"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2492896"/>
            <a:ext cx="6035463" cy="14695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4558392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normAutofit fontScale="90000"/>
          </a:bodyPr>
          <a:lstStyle/>
          <a:p>
            <a:r>
              <a:rPr lang="es-MX" dirty="0" smtClean="0"/>
              <a:t>Tipos de Datos para otros campos</a:t>
            </a:r>
            <a:endParaRPr lang="es-MX"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2780928"/>
            <a:ext cx="6178762" cy="1335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606537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124744"/>
            <a:ext cx="8229600" cy="4536505"/>
          </a:xfrm>
        </p:spPr>
        <p:txBody>
          <a:bodyPr>
            <a:noAutofit/>
          </a:bodyPr>
          <a:lstStyle/>
          <a:p>
            <a:r>
              <a:rPr lang="es-MX" sz="1200" b="1" dirty="0" smtClean="0"/>
              <a:t>Claves Primarias.</a:t>
            </a:r>
          </a:p>
          <a:p>
            <a:endParaRPr lang="es-MX" sz="1200" dirty="0" smtClean="0"/>
          </a:p>
          <a:p>
            <a:r>
              <a:rPr lang="es-MX" sz="1200" dirty="0"/>
              <a:t>Para definir la clave primaria de una tabla se usa la expresión </a:t>
            </a:r>
            <a:r>
              <a:rPr lang="es-MX" sz="1200" b="1" dirty="0"/>
              <a:t>PRIMARY KEY</a:t>
            </a:r>
            <a:r>
              <a:rPr lang="es-MX" sz="1200" dirty="0"/>
              <a:t>, que puede introducirse en la misma línea de definición del campo que hará de clave, o bien al final de la declaración de campos. </a:t>
            </a:r>
            <a:endParaRPr lang="es-MX" sz="1200" dirty="0" smtClean="0"/>
          </a:p>
          <a:p>
            <a:endParaRPr lang="es-MX" sz="1200" dirty="0" smtClean="0"/>
          </a:p>
          <a:p>
            <a:r>
              <a:rPr lang="es-MX" sz="1200" dirty="0" err="1"/>
              <a:t>mysql</a:t>
            </a:r>
            <a:r>
              <a:rPr lang="es-MX" sz="1200" dirty="0"/>
              <a:t>&gt; </a:t>
            </a:r>
            <a:r>
              <a:rPr lang="es-MX" sz="1200" b="1" dirty="0"/>
              <a:t>CREATE TABLE </a:t>
            </a:r>
            <a:r>
              <a:rPr lang="es-MX" sz="1200" b="1" dirty="0" smtClean="0"/>
              <a:t>empleado( </a:t>
            </a:r>
            <a:endParaRPr lang="es-MX" sz="1200" b="1" dirty="0"/>
          </a:p>
          <a:p>
            <a:pPr marL="109728" indent="0">
              <a:buNone/>
            </a:pPr>
            <a:r>
              <a:rPr lang="es-MX" sz="1200" b="1" dirty="0"/>
              <a:t>	</a:t>
            </a:r>
            <a:r>
              <a:rPr lang="es-MX" sz="1200" b="1" dirty="0" err="1"/>
              <a:t>id_emp</a:t>
            </a:r>
            <a:r>
              <a:rPr lang="es-MX" sz="1200" b="1" dirty="0"/>
              <a:t> 	INT 	NOT </a:t>
            </a:r>
            <a:r>
              <a:rPr lang="es-MX" sz="1200" b="1" dirty="0" smtClean="0"/>
              <a:t>NULL	PRIMARY KEY, </a:t>
            </a:r>
          </a:p>
          <a:p>
            <a:pPr marL="109728" indent="0">
              <a:buNone/>
            </a:pPr>
            <a:r>
              <a:rPr lang="es-MX" sz="1200" b="1" dirty="0" smtClean="0"/>
              <a:t>	nombre 	VARCHAR(50) NOT NULL,</a:t>
            </a:r>
          </a:p>
          <a:p>
            <a:pPr marL="109728" indent="0">
              <a:buNone/>
            </a:pPr>
            <a:r>
              <a:rPr lang="es-MX" sz="1200" b="1" dirty="0"/>
              <a:t>	KEY (</a:t>
            </a:r>
            <a:r>
              <a:rPr lang="es-MX" sz="1200" b="1" dirty="0" err="1"/>
              <a:t>id_emp</a:t>
            </a:r>
            <a:r>
              <a:rPr lang="es-MX" sz="1200" b="1" dirty="0" smtClean="0"/>
              <a:t>) </a:t>
            </a:r>
            <a:r>
              <a:rPr lang="es-MX" sz="1200" b="1" dirty="0"/>
              <a:t>);</a:t>
            </a:r>
          </a:p>
          <a:p>
            <a:pPr marL="109728" indent="0">
              <a:buNone/>
            </a:pPr>
            <a:endParaRPr lang="es-MX" sz="1200" dirty="0"/>
          </a:p>
          <a:p>
            <a:r>
              <a:rPr lang="es-MX" sz="1200" dirty="0" smtClean="0"/>
              <a:t>No </a:t>
            </a:r>
            <a:r>
              <a:rPr lang="es-MX" sz="1200" dirty="0"/>
              <a:t>obstante, cuando la clave primaria esté formada por más de un campo, será obligatorio definirla al final. </a:t>
            </a:r>
            <a:endParaRPr lang="es-MX" sz="1200" dirty="0" smtClean="0"/>
          </a:p>
          <a:p>
            <a:endParaRPr lang="es-MX" sz="1200" dirty="0" smtClean="0"/>
          </a:p>
          <a:p>
            <a:r>
              <a:rPr lang="es-MX" sz="1200" dirty="0" err="1"/>
              <a:t>mysql</a:t>
            </a:r>
            <a:r>
              <a:rPr lang="es-MX" sz="1200" dirty="0"/>
              <a:t>&gt; </a:t>
            </a:r>
            <a:r>
              <a:rPr lang="es-MX" sz="1200" b="1" dirty="0"/>
              <a:t>CREATE TABLE </a:t>
            </a:r>
            <a:r>
              <a:rPr lang="es-MX" sz="1200" b="1" dirty="0" smtClean="0"/>
              <a:t>empleado( </a:t>
            </a:r>
            <a:endParaRPr lang="es-MX" sz="1200" b="1" dirty="0"/>
          </a:p>
          <a:p>
            <a:pPr marL="109728" indent="0">
              <a:buNone/>
            </a:pPr>
            <a:r>
              <a:rPr lang="es-MX" sz="1200" b="1" dirty="0"/>
              <a:t>	</a:t>
            </a:r>
            <a:r>
              <a:rPr lang="es-MX" sz="1200" b="1" dirty="0" err="1"/>
              <a:t>id_emp</a:t>
            </a:r>
            <a:r>
              <a:rPr lang="es-MX" sz="1200" b="1" dirty="0"/>
              <a:t> 	INT 	NOT </a:t>
            </a:r>
            <a:r>
              <a:rPr lang="es-MX" sz="1200" b="1" dirty="0" smtClean="0"/>
              <a:t>NULL, </a:t>
            </a:r>
            <a:endParaRPr lang="es-MX" sz="1200" b="1" dirty="0"/>
          </a:p>
          <a:p>
            <a:pPr marL="109728" indent="0">
              <a:buNone/>
            </a:pPr>
            <a:r>
              <a:rPr lang="es-MX" sz="1200" b="1" dirty="0"/>
              <a:t>	nombre 	VARCHAR(50) NOT NULL,</a:t>
            </a:r>
          </a:p>
          <a:p>
            <a:pPr marL="109728" indent="0">
              <a:buNone/>
            </a:pPr>
            <a:r>
              <a:rPr lang="es-MX" sz="1200" b="1" dirty="0"/>
              <a:t>	KEY (</a:t>
            </a:r>
            <a:r>
              <a:rPr lang="es-MX" sz="1200" b="1" dirty="0" err="1"/>
              <a:t>id_emp</a:t>
            </a:r>
            <a:r>
              <a:rPr lang="es-MX" sz="1200" b="1" dirty="0" smtClean="0"/>
              <a:t>),</a:t>
            </a:r>
          </a:p>
          <a:p>
            <a:pPr marL="109728" indent="0">
              <a:buNone/>
            </a:pPr>
            <a:r>
              <a:rPr lang="es-MX" sz="1200" b="1" dirty="0"/>
              <a:t>	</a:t>
            </a:r>
            <a:r>
              <a:rPr lang="es-MX" sz="1200" b="1" dirty="0" smtClean="0"/>
              <a:t>PRIMARY KEY (</a:t>
            </a:r>
            <a:r>
              <a:rPr lang="es-MX" sz="1200" b="1" dirty="0" err="1" smtClean="0"/>
              <a:t>id_emp</a:t>
            </a:r>
            <a:r>
              <a:rPr lang="es-MX" sz="1200" b="1" dirty="0" smtClean="0"/>
              <a:t>) );</a:t>
            </a:r>
            <a:endParaRPr lang="es-MX" sz="1200" b="1" dirty="0"/>
          </a:p>
          <a:p>
            <a:endParaRPr lang="es-MX" sz="1200" dirty="0"/>
          </a:p>
          <a:p>
            <a:r>
              <a:rPr lang="es-MX" sz="1200" dirty="0" smtClean="0"/>
              <a:t>Así </a:t>
            </a:r>
            <a:r>
              <a:rPr lang="es-MX" sz="1200" dirty="0"/>
              <a:t>pues, para definir la clave primaria de la </a:t>
            </a:r>
            <a:r>
              <a:rPr lang="es-MX" sz="1200" dirty="0" smtClean="0"/>
              <a:t>tabla después de que está ya ha sido creada será con la instrucción:  </a:t>
            </a:r>
            <a:r>
              <a:rPr lang="en-US" sz="1200" dirty="0" err="1" smtClean="0"/>
              <a:t>mysql</a:t>
            </a:r>
            <a:r>
              <a:rPr lang="en-US" sz="1200" dirty="0"/>
              <a:t>&gt; </a:t>
            </a:r>
            <a:r>
              <a:rPr lang="en-US" sz="1200" b="1" dirty="0" smtClean="0"/>
              <a:t>ALTER TABLE </a:t>
            </a:r>
            <a:r>
              <a:rPr lang="en-US" sz="1200" b="1" dirty="0" err="1" smtClean="0"/>
              <a:t>empleado</a:t>
            </a:r>
            <a:r>
              <a:rPr lang="en-US" sz="1200" b="1" dirty="0" smtClean="0"/>
              <a:t> ADD PRIMARY KEY (</a:t>
            </a:r>
            <a:r>
              <a:rPr lang="en-US" sz="1200" b="1" dirty="0" err="1" smtClean="0"/>
              <a:t>id_emp</a:t>
            </a:r>
            <a:r>
              <a:rPr lang="en-US" sz="1200" b="1" dirty="0" smtClean="0"/>
              <a:t>);</a:t>
            </a:r>
            <a:endParaRPr lang="es-MX" sz="1200" dirty="0"/>
          </a:p>
        </p:txBody>
      </p:sp>
      <p:sp>
        <p:nvSpPr>
          <p:cNvPr id="3" name="2 Título"/>
          <p:cNvSpPr>
            <a:spLocks noGrp="1"/>
          </p:cNvSpPr>
          <p:nvPr>
            <p:ph type="title"/>
          </p:nvPr>
        </p:nvSpPr>
        <p:spPr/>
        <p:txBody>
          <a:bodyPr/>
          <a:lstStyle/>
          <a:p>
            <a:r>
              <a:rPr lang="es-MX" dirty="0" smtClean="0"/>
              <a:t>Restricciones</a:t>
            </a:r>
            <a:endParaRPr lang="es-MX" dirty="0"/>
          </a:p>
        </p:txBody>
      </p:sp>
    </p:spTree>
    <p:extLst>
      <p:ext uri="{BB962C8B-B14F-4D97-AF65-F5344CB8AC3E}">
        <p14:creationId xmlns:p14="http://schemas.microsoft.com/office/powerpoint/2010/main" val="255836968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124744"/>
            <a:ext cx="8229600" cy="4536505"/>
          </a:xfrm>
        </p:spPr>
        <p:txBody>
          <a:bodyPr>
            <a:noAutofit/>
          </a:bodyPr>
          <a:lstStyle/>
          <a:p>
            <a:r>
              <a:rPr lang="es-MX" sz="1200" b="1" dirty="0" smtClean="0"/>
              <a:t>Claves Foráneas.</a:t>
            </a:r>
            <a:endParaRPr lang="es-MX" sz="1200" dirty="0" smtClean="0"/>
          </a:p>
          <a:p>
            <a:r>
              <a:rPr lang="es-MX" sz="1200" dirty="0"/>
              <a:t>Para definir la clave primaria de una tabla se usa la </a:t>
            </a:r>
            <a:r>
              <a:rPr lang="es-MX" sz="1200" dirty="0" smtClean="0"/>
              <a:t>expresión </a:t>
            </a:r>
            <a:r>
              <a:rPr lang="es-MX" sz="1200" b="1" dirty="0" smtClean="0"/>
              <a:t>FOREIGN KEY</a:t>
            </a:r>
            <a:r>
              <a:rPr lang="es-MX" sz="1200" dirty="0" smtClean="0"/>
              <a:t> y </a:t>
            </a:r>
            <a:r>
              <a:rPr lang="es-MX" sz="1200" b="1" dirty="0" smtClean="0"/>
              <a:t>REFERENCES</a:t>
            </a:r>
            <a:r>
              <a:rPr lang="es-MX" sz="1200" dirty="0" smtClean="0"/>
              <a:t> y a continuación el nombre de la tabla y campo a la que hará referencia; esta instrucción </a:t>
            </a:r>
            <a:r>
              <a:rPr lang="es-MX" sz="1200" dirty="0"/>
              <a:t>puede introducirse en la misma línea de definición del </a:t>
            </a:r>
            <a:r>
              <a:rPr lang="es-MX" sz="1200" dirty="0" smtClean="0"/>
              <a:t>campo. </a:t>
            </a:r>
          </a:p>
          <a:p>
            <a:endParaRPr lang="es-MX" sz="1200" dirty="0" smtClean="0"/>
          </a:p>
          <a:p>
            <a:r>
              <a:rPr lang="es-MX" sz="1200" dirty="0" err="1"/>
              <a:t>mysql</a:t>
            </a:r>
            <a:r>
              <a:rPr lang="es-MX" sz="1200" dirty="0"/>
              <a:t>&gt; </a:t>
            </a:r>
            <a:r>
              <a:rPr lang="es-MX" sz="1200" b="1" dirty="0"/>
              <a:t>CREATE TABLE </a:t>
            </a:r>
            <a:r>
              <a:rPr lang="es-MX" sz="1200" b="1" dirty="0" smtClean="0"/>
              <a:t>puesto (    </a:t>
            </a:r>
            <a:endParaRPr lang="es-MX" sz="1200" b="1" dirty="0"/>
          </a:p>
          <a:p>
            <a:pPr marL="109728" indent="0">
              <a:buNone/>
            </a:pPr>
            <a:r>
              <a:rPr lang="es-MX" sz="1200" b="1" dirty="0"/>
              <a:t>	</a:t>
            </a:r>
            <a:r>
              <a:rPr lang="es-MX" sz="1200" b="1" dirty="0" err="1"/>
              <a:t>id_emp</a:t>
            </a:r>
            <a:r>
              <a:rPr lang="es-MX" sz="1200" b="1" dirty="0"/>
              <a:t>   INT NOT NULL,    </a:t>
            </a:r>
          </a:p>
          <a:p>
            <a:pPr marL="109728" indent="0">
              <a:buNone/>
            </a:pPr>
            <a:r>
              <a:rPr lang="es-MX" sz="1200" b="1" dirty="0"/>
              <a:t>	puesto      VARCHAR(50)     NOT NULL,</a:t>
            </a:r>
          </a:p>
          <a:p>
            <a:pPr marL="109728" indent="0">
              <a:buNone/>
            </a:pPr>
            <a:r>
              <a:rPr lang="es-MX" sz="1200" b="1" dirty="0"/>
              <a:t>	KEY         (</a:t>
            </a:r>
            <a:r>
              <a:rPr lang="es-MX" sz="1200" b="1" dirty="0" err="1"/>
              <a:t>id_emp</a:t>
            </a:r>
            <a:r>
              <a:rPr lang="es-MX" sz="1200" b="1" dirty="0"/>
              <a:t>),    </a:t>
            </a:r>
          </a:p>
          <a:p>
            <a:pPr marL="109728" indent="0">
              <a:buNone/>
            </a:pPr>
            <a:r>
              <a:rPr lang="es-MX" sz="1200" b="1" dirty="0"/>
              <a:t>	</a:t>
            </a:r>
            <a:r>
              <a:rPr lang="es-MX" sz="1200" b="1" dirty="0" smtClean="0"/>
              <a:t>[CONSTRAINT </a:t>
            </a:r>
            <a:r>
              <a:rPr lang="es-MX" sz="1200" b="1" i="1" dirty="0" smtClean="0"/>
              <a:t>nombre</a:t>
            </a:r>
            <a:r>
              <a:rPr lang="es-MX" sz="1200" b="1" dirty="0" smtClean="0"/>
              <a:t>] FOREIGN </a:t>
            </a:r>
            <a:r>
              <a:rPr lang="es-MX" sz="1200" b="1" dirty="0"/>
              <a:t>KEY (</a:t>
            </a:r>
            <a:r>
              <a:rPr lang="es-MX" sz="1200" b="1" dirty="0" err="1"/>
              <a:t>id_emp</a:t>
            </a:r>
            <a:r>
              <a:rPr lang="es-MX" sz="1200" b="1" dirty="0"/>
              <a:t>) REFERENCES </a:t>
            </a:r>
            <a:r>
              <a:rPr lang="es-MX" sz="1200" b="1" dirty="0" smtClean="0"/>
              <a:t>empleado </a:t>
            </a:r>
            <a:r>
              <a:rPr lang="es-MX" sz="1200" b="1" dirty="0"/>
              <a:t>(</a:t>
            </a:r>
            <a:r>
              <a:rPr lang="es-MX" sz="1200" b="1" dirty="0" err="1"/>
              <a:t>id_emp</a:t>
            </a:r>
            <a:r>
              <a:rPr lang="es-MX" sz="1200" b="1" dirty="0"/>
              <a:t>) </a:t>
            </a:r>
            <a:endParaRPr lang="es-MX" sz="1200" b="1" dirty="0" smtClean="0"/>
          </a:p>
          <a:p>
            <a:pPr marL="109728" indent="0">
              <a:buNone/>
            </a:pPr>
            <a:r>
              <a:rPr lang="es-MX" sz="1200" b="1" dirty="0"/>
              <a:t>	</a:t>
            </a:r>
            <a:r>
              <a:rPr lang="es-MX" sz="1200" b="1" dirty="0" smtClean="0"/>
              <a:t>	ON </a:t>
            </a:r>
            <a:r>
              <a:rPr lang="es-MX" sz="1200" b="1" dirty="0"/>
              <a:t>DELETE CASCADE ); </a:t>
            </a:r>
            <a:endParaRPr lang="es-MX" sz="1200" dirty="0" smtClean="0"/>
          </a:p>
          <a:p>
            <a:pPr marL="109728" indent="0">
              <a:buNone/>
            </a:pPr>
            <a:r>
              <a:rPr lang="es-MX" sz="1200" dirty="0" smtClean="0"/>
              <a:t>O bien:</a:t>
            </a:r>
          </a:p>
          <a:p>
            <a:r>
              <a:rPr lang="es-MX" sz="1200" dirty="0" err="1"/>
              <a:t>mysql</a:t>
            </a:r>
            <a:r>
              <a:rPr lang="es-MX" sz="1200" dirty="0"/>
              <a:t>&gt; </a:t>
            </a:r>
            <a:r>
              <a:rPr lang="es-MX" sz="1200" b="1" dirty="0"/>
              <a:t>CREATE TABLE </a:t>
            </a:r>
            <a:r>
              <a:rPr lang="es-MX" sz="1200" b="1" dirty="0" smtClean="0"/>
              <a:t>puesto (    </a:t>
            </a:r>
            <a:endParaRPr lang="es-MX" sz="1200" b="1" dirty="0"/>
          </a:p>
          <a:p>
            <a:pPr marL="109728" indent="0">
              <a:buNone/>
            </a:pPr>
            <a:r>
              <a:rPr lang="es-MX" sz="1200" b="1" dirty="0"/>
              <a:t>	</a:t>
            </a:r>
            <a:r>
              <a:rPr lang="es-MX" sz="1200" b="1" dirty="0" err="1"/>
              <a:t>id_emp</a:t>
            </a:r>
            <a:r>
              <a:rPr lang="es-MX" sz="1200" b="1" dirty="0"/>
              <a:t>   INT NOT </a:t>
            </a:r>
            <a:r>
              <a:rPr lang="es-MX" sz="1200" b="1" dirty="0" smtClean="0"/>
              <a:t>NULL REFERENCES empleado (</a:t>
            </a:r>
            <a:r>
              <a:rPr lang="es-MX" sz="1200" b="1" dirty="0" err="1"/>
              <a:t>id_emp</a:t>
            </a:r>
            <a:r>
              <a:rPr lang="es-MX" sz="1200" b="1" dirty="0"/>
              <a:t>) ON DELETE </a:t>
            </a:r>
            <a:r>
              <a:rPr lang="es-MX" sz="1200" b="1" dirty="0" smtClean="0"/>
              <a:t>CASCADE,    </a:t>
            </a:r>
            <a:endParaRPr lang="es-MX" sz="1200" b="1" dirty="0"/>
          </a:p>
          <a:p>
            <a:pPr marL="109728" indent="0">
              <a:buNone/>
            </a:pPr>
            <a:r>
              <a:rPr lang="es-MX" sz="1200" b="1" dirty="0"/>
              <a:t>	puesto      VARCHAR(50)     NOT NULL,</a:t>
            </a:r>
          </a:p>
          <a:p>
            <a:pPr marL="109728" indent="0">
              <a:buNone/>
            </a:pPr>
            <a:r>
              <a:rPr lang="es-MX" sz="1200" b="1" dirty="0"/>
              <a:t>	KEY         (</a:t>
            </a:r>
            <a:r>
              <a:rPr lang="es-MX" sz="1200" b="1" dirty="0" err="1" smtClean="0"/>
              <a:t>id_emp</a:t>
            </a:r>
            <a:r>
              <a:rPr lang="es-MX" sz="1200" b="1" dirty="0" smtClean="0"/>
              <a:t>) ); </a:t>
            </a:r>
            <a:endParaRPr lang="es-MX" sz="1200" b="1" dirty="0"/>
          </a:p>
          <a:p>
            <a:pPr marL="109728" indent="0">
              <a:buNone/>
            </a:pPr>
            <a:endParaRPr lang="es-MX" sz="1200" dirty="0"/>
          </a:p>
          <a:p>
            <a:r>
              <a:rPr lang="es-MX" sz="1200" dirty="0" smtClean="0"/>
              <a:t>No </a:t>
            </a:r>
            <a:r>
              <a:rPr lang="es-MX" sz="1200" dirty="0"/>
              <a:t>obstante, cuando la clave </a:t>
            </a:r>
            <a:r>
              <a:rPr lang="es-MX" sz="1200" dirty="0" smtClean="0"/>
              <a:t>foránea esté </a:t>
            </a:r>
            <a:r>
              <a:rPr lang="es-MX" sz="1200" dirty="0"/>
              <a:t>formada por más de un campo, será obligatorio definirla al final. </a:t>
            </a:r>
          </a:p>
          <a:p>
            <a:endParaRPr lang="es-MX" sz="1200" dirty="0" smtClean="0"/>
          </a:p>
          <a:p>
            <a:r>
              <a:rPr lang="es-MX" sz="1200" dirty="0" smtClean="0"/>
              <a:t>Así </a:t>
            </a:r>
            <a:r>
              <a:rPr lang="es-MX" sz="1200" dirty="0"/>
              <a:t>pues, para definir la clave </a:t>
            </a:r>
            <a:r>
              <a:rPr lang="es-MX" sz="1200" dirty="0" smtClean="0"/>
              <a:t>foránea </a:t>
            </a:r>
            <a:r>
              <a:rPr lang="es-MX" sz="1200" dirty="0"/>
              <a:t>de la </a:t>
            </a:r>
            <a:r>
              <a:rPr lang="es-MX" sz="1200" dirty="0" smtClean="0"/>
              <a:t>tabla después de que está ya ha sido creada será con la instrucción:  </a:t>
            </a:r>
            <a:r>
              <a:rPr lang="en-US" sz="1200" dirty="0" err="1" smtClean="0"/>
              <a:t>mysql</a:t>
            </a:r>
            <a:r>
              <a:rPr lang="en-US" sz="1200" dirty="0"/>
              <a:t>&gt; </a:t>
            </a:r>
            <a:r>
              <a:rPr lang="en-US" sz="1200" b="1" dirty="0" smtClean="0"/>
              <a:t>ALTER TABLE </a:t>
            </a:r>
            <a:r>
              <a:rPr lang="en-US" sz="1200" b="1" dirty="0" err="1" smtClean="0"/>
              <a:t>puesto</a:t>
            </a:r>
            <a:r>
              <a:rPr lang="en-US" sz="1200" b="1" dirty="0" smtClean="0"/>
              <a:t> ADD [CONSTRAINT </a:t>
            </a:r>
            <a:r>
              <a:rPr lang="en-US" sz="1200" b="1" i="1" dirty="0" err="1" smtClean="0"/>
              <a:t>nombre</a:t>
            </a:r>
            <a:r>
              <a:rPr lang="en-US" sz="1200" b="1" dirty="0" smtClean="0"/>
              <a:t>] </a:t>
            </a:r>
            <a:r>
              <a:rPr lang="es-MX" sz="1200" b="1" dirty="0" smtClean="0"/>
              <a:t>FOREIGN </a:t>
            </a:r>
            <a:r>
              <a:rPr lang="es-MX" sz="1200" b="1" dirty="0"/>
              <a:t>KEY (</a:t>
            </a:r>
            <a:r>
              <a:rPr lang="es-MX" sz="1200" b="1" dirty="0" err="1"/>
              <a:t>id_emp</a:t>
            </a:r>
            <a:r>
              <a:rPr lang="es-MX" sz="1200" b="1" dirty="0"/>
              <a:t>) </a:t>
            </a:r>
            <a:r>
              <a:rPr lang="es-MX" sz="1200" b="1" dirty="0" smtClean="0"/>
              <a:t>			   REFERENCES empleado (</a:t>
            </a:r>
            <a:r>
              <a:rPr lang="es-MX" sz="1200" b="1" dirty="0" err="1" smtClean="0"/>
              <a:t>id_emp</a:t>
            </a:r>
            <a:r>
              <a:rPr lang="es-MX" sz="1200" b="1" dirty="0"/>
              <a:t>) ON DELETE CASCADE </a:t>
            </a:r>
            <a:endParaRPr lang="es-MX" sz="1200" dirty="0"/>
          </a:p>
        </p:txBody>
      </p:sp>
      <p:sp>
        <p:nvSpPr>
          <p:cNvPr id="3" name="2 Título"/>
          <p:cNvSpPr>
            <a:spLocks noGrp="1"/>
          </p:cNvSpPr>
          <p:nvPr>
            <p:ph type="title"/>
          </p:nvPr>
        </p:nvSpPr>
        <p:spPr/>
        <p:txBody>
          <a:bodyPr/>
          <a:lstStyle/>
          <a:p>
            <a:r>
              <a:rPr lang="es-MX" dirty="0" smtClean="0"/>
              <a:t>Restricciones</a:t>
            </a:r>
            <a:endParaRPr lang="es-MX" dirty="0"/>
          </a:p>
        </p:txBody>
      </p:sp>
    </p:spTree>
    <p:extLst>
      <p:ext uri="{BB962C8B-B14F-4D97-AF65-F5344CB8AC3E}">
        <p14:creationId xmlns:p14="http://schemas.microsoft.com/office/powerpoint/2010/main" val="242468512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124744"/>
            <a:ext cx="8229600" cy="4536505"/>
          </a:xfrm>
        </p:spPr>
        <p:txBody>
          <a:bodyPr>
            <a:noAutofit/>
          </a:bodyPr>
          <a:lstStyle/>
          <a:p>
            <a:r>
              <a:rPr lang="es-MX" sz="1200" b="1" dirty="0"/>
              <a:t>Valor </a:t>
            </a:r>
            <a:r>
              <a:rPr lang="es-MX" sz="1200" b="1" dirty="0" smtClean="0"/>
              <a:t>Único: </a:t>
            </a:r>
            <a:r>
              <a:rPr lang="es-MX" sz="1200" dirty="0" smtClean="0"/>
              <a:t>En </a:t>
            </a:r>
            <a:r>
              <a:rPr lang="es-MX" sz="1200" dirty="0"/>
              <a:t>ocasiones interesa que un campo que no pertenece a una clave primaria tenga un valor único para cada fila de la tabla. En estos casos se utiliza la cláusula </a:t>
            </a:r>
            <a:r>
              <a:rPr lang="es-MX" sz="1200" b="1" dirty="0"/>
              <a:t>UNIQUE</a:t>
            </a:r>
            <a:r>
              <a:rPr lang="es-MX" sz="1200" dirty="0"/>
              <a:t>.</a:t>
            </a:r>
          </a:p>
          <a:p>
            <a:endParaRPr lang="es-MX" sz="1200" dirty="0" smtClean="0"/>
          </a:p>
          <a:p>
            <a:r>
              <a:rPr lang="es-MX" sz="1200" b="1" dirty="0"/>
              <a:t>Valor </a:t>
            </a:r>
            <a:r>
              <a:rPr lang="es-MX" sz="1200" b="1" dirty="0" smtClean="0"/>
              <a:t>Nulo: </a:t>
            </a:r>
            <a:r>
              <a:rPr lang="es-MX" sz="1200" dirty="0" smtClean="0"/>
              <a:t>Para </a:t>
            </a:r>
            <a:r>
              <a:rPr lang="es-MX" sz="1200" dirty="0"/>
              <a:t>permitir que un campo sea nulo o no se utiliza la cláusula </a:t>
            </a:r>
            <a:r>
              <a:rPr lang="es-MX" sz="1200" b="1" dirty="0"/>
              <a:t>NULL </a:t>
            </a:r>
            <a:r>
              <a:rPr lang="es-MX" sz="1200" dirty="0"/>
              <a:t>y </a:t>
            </a:r>
            <a:r>
              <a:rPr lang="es-MX" sz="1200" b="1" dirty="0"/>
              <a:t>NOT NULL</a:t>
            </a:r>
            <a:r>
              <a:rPr lang="es-MX" sz="1200" dirty="0"/>
              <a:t> respectivamente.</a:t>
            </a:r>
          </a:p>
          <a:p>
            <a:endParaRPr lang="es-MX" sz="1200" dirty="0" smtClean="0"/>
          </a:p>
          <a:p>
            <a:r>
              <a:rPr lang="es-MX" sz="1200" b="1" dirty="0"/>
              <a:t>Valor auto </a:t>
            </a:r>
            <a:r>
              <a:rPr lang="es-MX" sz="1200" b="1" dirty="0" smtClean="0"/>
              <a:t>incrementable: </a:t>
            </a:r>
            <a:r>
              <a:rPr lang="es-MX" sz="1200" dirty="0" smtClean="0"/>
              <a:t>En </a:t>
            </a:r>
            <a:r>
              <a:rPr lang="es-MX" sz="1200" dirty="0"/>
              <a:t>la mayoría de las ocasiones, la clave principal de una tabla es simplemente un identificador consecutivo que no tiene mayor significado que la identificación de cada registro. Si es así, puede ser interesante hacer que dicho código se vaya incrementando de forma automática. Para ello se usa la cláusula </a:t>
            </a:r>
            <a:r>
              <a:rPr lang="es-MX" sz="1200" b="1" dirty="0"/>
              <a:t>AUTO_INCREMENT</a:t>
            </a:r>
            <a:r>
              <a:rPr lang="es-MX" sz="1200" dirty="0"/>
              <a:t> en la definición del campo.</a:t>
            </a:r>
          </a:p>
          <a:p>
            <a:endParaRPr lang="es-MX" sz="1200" dirty="0" smtClean="0"/>
          </a:p>
          <a:p>
            <a:r>
              <a:rPr lang="es-MX" sz="1200" b="1" dirty="0"/>
              <a:t>Valor </a:t>
            </a:r>
            <a:r>
              <a:rPr lang="es-MX" sz="1200" b="1" dirty="0" smtClean="0"/>
              <a:t>por default: </a:t>
            </a:r>
            <a:r>
              <a:rPr lang="es-MX" sz="1200" dirty="0" smtClean="0"/>
              <a:t>Al </a:t>
            </a:r>
            <a:r>
              <a:rPr lang="es-MX" sz="1200" dirty="0"/>
              <a:t>dar de alta una fila en una tabla, y antes de introducir algún valor, todos los campos tienen el valor NULL (vacío). A veces, existe un campo que tendrá siempre el mismo valor en todas las filas, salvo contadas excepciones. </a:t>
            </a:r>
            <a:r>
              <a:rPr lang="es-MX" sz="1200" dirty="0" smtClean="0"/>
              <a:t>Para </a:t>
            </a:r>
            <a:r>
              <a:rPr lang="es-MX" sz="1200" dirty="0"/>
              <a:t>ello, se usa la cláusula </a:t>
            </a:r>
            <a:r>
              <a:rPr lang="es-MX" sz="1200" b="1" dirty="0"/>
              <a:t>DEFAULT</a:t>
            </a:r>
            <a:r>
              <a:rPr lang="es-MX" sz="1200" dirty="0"/>
              <a:t> en la definición del campo</a:t>
            </a:r>
            <a:r>
              <a:rPr lang="es-MX" sz="1200" dirty="0" smtClean="0"/>
              <a:t>.</a:t>
            </a:r>
          </a:p>
          <a:p>
            <a:endParaRPr lang="es-MX" sz="1200" dirty="0" smtClean="0"/>
          </a:p>
          <a:p>
            <a:r>
              <a:rPr lang="es-MX" sz="1200" dirty="0" err="1" smtClean="0"/>
              <a:t>mysql</a:t>
            </a:r>
            <a:r>
              <a:rPr lang="es-MX" sz="1200" dirty="0"/>
              <a:t>&gt; </a:t>
            </a:r>
            <a:r>
              <a:rPr lang="es-MX" sz="1200" b="1" dirty="0"/>
              <a:t>CREATE TABLE </a:t>
            </a:r>
            <a:r>
              <a:rPr lang="es-MX" sz="1200" b="1" dirty="0" smtClean="0"/>
              <a:t>puesto </a:t>
            </a:r>
            <a:r>
              <a:rPr lang="es-MX" sz="1200" b="1" dirty="0"/>
              <a:t>(    </a:t>
            </a:r>
          </a:p>
          <a:p>
            <a:pPr marL="109728" indent="0">
              <a:buNone/>
            </a:pPr>
            <a:r>
              <a:rPr lang="es-MX" sz="1200" b="1" dirty="0"/>
              <a:t>	</a:t>
            </a:r>
            <a:r>
              <a:rPr lang="es-MX" sz="1200" b="1" dirty="0" err="1"/>
              <a:t>id_emp</a:t>
            </a:r>
            <a:r>
              <a:rPr lang="es-MX" sz="1200" b="1" dirty="0"/>
              <a:t>   </a:t>
            </a:r>
            <a:r>
              <a:rPr lang="es-MX" sz="1200" b="1" dirty="0" smtClean="0"/>
              <a:t>	INT </a:t>
            </a:r>
            <a:r>
              <a:rPr lang="es-MX" sz="1200" b="1" dirty="0"/>
              <a:t>NOT </a:t>
            </a:r>
            <a:r>
              <a:rPr lang="es-MX" sz="1200" b="1" dirty="0" smtClean="0"/>
              <a:t>NULL AUTO_INCREMENT,    </a:t>
            </a:r>
            <a:endParaRPr lang="es-MX" sz="1200" b="1" dirty="0"/>
          </a:p>
          <a:p>
            <a:pPr marL="109728" indent="0">
              <a:buNone/>
            </a:pPr>
            <a:r>
              <a:rPr lang="es-MX" sz="1200" b="1" dirty="0"/>
              <a:t>	puesto      </a:t>
            </a:r>
            <a:r>
              <a:rPr lang="es-MX" sz="1200" b="1" dirty="0" smtClean="0"/>
              <a:t>	VARCHAR(50</a:t>
            </a:r>
            <a:r>
              <a:rPr lang="es-MX" sz="1200" b="1" dirty="0"/>
              <a:t>)     NOT </a:t>
            </a:r>
            <a:r>
              <a:rPr lang="es-MX" sz="1200" b="1" dirty="0" smtClean="0"/>
              <a:t>NULL UNIQUE,</a:t>
            </a:r>
          </a:p>
          <a:p>
            <a:pPr marL="109728" indent="0">
              <a:buNone/>
            </a:pPr>
            <a:r>
              <a:rPr lang="es-MX" sz="1200" b="1" dirty="0"/>
              <a:t>	</a:t>
            </a:r>
            <a:r>
              <a:rPr lang="es-MX" sz="1200" b="1" dirty="0" smtClean="0"/>
              <a:t>edad 	INT NULL DEFAULT 18,</a:t>
            </a:r>
            <a:endParaRPr lang="es-MX" sz="1200" b="1" dirty="0"/>
          </a:p>
          <a:p>
            <a:pPr marL="109728" indent="0">
              <a:buNone/>
            </a:pPr>
            <a:r>
              <a:rPr lang="es-MX" sz="1200" b="1" dirty="0"/>
              <a:t>	KEY         (</a:t>
            </a:r>
            <a:r>
              <a:rPr lang="es-MX" sz="1200" b="1" dirty="0" err="1"/>
              <a:t>id_emp</a:t>
            </a:r>
            <a:r>
              <a:rPr lang="es-MX" sz="1200" b="1" dirty="0"/>
              <a:t>),    </a:t>
            </a:r>
          </a:p>
          <a:p>
            <a:pPr marL="109728" indent="0">
              <a:buNone/>
            </a:pPr>
            <a:r>
              <a:rPr lang="es-MX" sz="1200" b="1" dirty="0"/>
              <a:t>	</a:t>
            </a:r>
            <a:r>
              <a:rPr lang="es-MX" sz="1200" b="1" dirty="0" smtClean="0"/>
              <a:t>	[CONSTRAINT </a:t>
            </a:r>
            <a:r>
              <a:rPr lang="es-MX" sz="1200" b="1" i="1" dirty="0" smtClean="0"/>
              <a:t>nombre</a:t>
            </a:r>
            <a:r>
              <a:rPr lang="es-MX" sz="1200" b="1" dirty="0" smtClean="0"/>
              <a:t>] FOREIGN </a:t>
            </a:r>
            <a:r>
              <a:rPr lang="es-MX" sz="1200" b="1" dirty="0"/>
              <a:t>KEY (</a:t>
            </a:r>
            <a:r>
              <a:rPr lang="es-MX" sz="1200" b="1" dirty="0" err="1"/>
              <a:t>id_emp</a:t>
            </a:r>
            <a:r>
              <a:rPr lang="es-MX" sz="1200" b="1" dirty="0"/>
              <a:t>) REFERENCES </a:t>
            </a:r>
            <a:r>
              <a:rPr lang="es-MX" sz="1200" b="1" dirty="0" smtClean="0"/>
              <a:t>empleado </a:t>
            </a:r>
            <a:r>
              <a:rPr lang="es-MX" sz="1200" b="1" dirty="0"/>
              <a:t>(</a:t>
            </a:r>
            <a:r>
              <a:rPr lang="es-MX" sz="1200" b="1" dirty="0" err="1"/>
              <a:t>id_emp</a:t>
            </a:r>
            <a:r>
              <a:rPr lang="es-MX" sz="1200" b="1" dirty="0"/>
              <a:t>) </a:t>
            </a:r>
            <a:endParaRPr lang="es-MX" sz="1200" b="1" dirty="0" smtClean="0"/>
          </a:p>
          <a:p>
            <a:pPr marL="109728" indent="0">
              <a:buNone/>
            </a:pPr>
            <a:r>
              <a:rPr lang="es-MX" sz="1200" b="1" dirty="0"/>
              <a:t>	</a:t>
            </a:r>
            <a:r>
              <a:rPr lang="es-MX" sz="1200" b="1" dirty="0" smtClean="0"/>
              <a:t>			ON </a:t>
            </a:r>
            <a:r>
              <a:rPr lang="es-MX" sz="1200" b="1" dirty="0"/>
              <a:t>DELETE CASCADE ); </a:t>
            </a:r>
            <a:endParaRPr lang="es-MX" sz="1200" b="1" dirty="0" smtClean="0"/>
          </a:p>
          <a:p>
            <a:pPr marL="109728" indent="0">
              <a:buNone/>
            </a:pPr>
            <a:endParaRPr lang="es-MX" sz="1200" b="1" dirty="0"/>
          </a:p>
          <a:p>
            <a:r>
              <a:rPr lang="es-MX" sz="1200" b="1" dirty="0" smtClean="0"/>
              <a:t>                                                             ...sexo ENUM(‘M’,’F’) </a:t>
            </a:r>
            <a:r>
              <a:rPr lang="es-MX" sz="1200" b="1" dirty="0"/>
              <a:t>default </a:t>
            </a:r>
            <a:r>
              <a:rPr lang="es-MX" sz="1200" b="1" dirty="0" smtClean="0"/>
              <a:t>‘M’</a:t>
            </a:r>
            <a:endParaRPr lang="es-MX" sz="1200" dirty="0"/>
          </a:p>
          <a:p>
            <a:r>
              <a:rPr lang="es-MX" sz="1200" b="1" dirty="0" smtClean="0"/>
              <a:t>                                                             ...sexo ENUM(‘M’,’F’) </a:t>
            </a:r>
            <a:r>
              <a:rPr lang="es-MX" sz="1200" b="1" dirty="0"/>
              <a:t>default 1</a:t>
            </a:r>
            <a:endParaRPr lang="es-MX" sz="1200" dirty="0"/>
          </a:p>
          <a:p>
            <a:pPr marL="109728" indent="0">
              <a:buNone/>
            </a:pPr>
            <a:endParaRPr lang="es-MX" sz="1200" dirty="0" smtClean="0"/>
          </a:p>
        </p:txBody>
      </p:sp>
      <p:sp>
        <p:nvSpPr>
          <p:cNvPr id="3" name="2 Título"/>
          <p:cNvSpPr>
            <a:spLocks noGrp="1"/>
          </p:cNvSpPr>
          <p:nvPr>
            <p:ph type="title"/>
          </p:nvPr>
        </p:nvSpPr>
        <p:spPr/>
        <p:txBody>
          <a:bodyPr/>
          <a:lstStyle/>
          <a:p>
            <a:r>
              <a:rPr lang="es-MX" dirty="0" smtClean="0"/>
              <a:t>Restricciones</a:t>
            </a:r>
            <a:endParaRPr lang="es-MX" dirty="0"/>
          </a:p>
        </p:txBody>
      </p:sp>
    </p:spTree>
    <p:extLst>
      <p:ext uri="{BB962C8B-B14F-4D97-AF65-F5344CB8AC3E}">
        <p14:creationId xmlns:p14="http://schemas.microsoft.com/office/powerpoint/2010/main" val="71920881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412776"/>
            <a:ext cx="8229600" cy="4179920"/>
          </a:xfrm>
        </p:spPr>
        <p:txBody>
          <a:bodyPr>
            <a:normAutofit fontScale="47500" lnSpcReduction="20000"/>
          </a:bodyPr>
          <a:lstStyle/>
          <a:p>
            <a:r>
              <a:rPr lang="es-MX" dirty="0" err="1"/>
              <a:t>mysql</a:t>
            </a:r>
            <a:r>
              <a:rPr lang="es-MX" dirty="0"/>
              <a:t>&gt; </a:t>
            </a:r>
            <a:r>
              <a:rPr lang="es-MX" b="1" dirty="0"/>
              <a:t>CREATE TABLE </a:t>
            </a:r>
            <a:r>
              <a:rPr lang="es-MX" b="1" dirty="0" smtClean="0"/>
              <a:t>empleado ( </a:t>
            </a:r>
          </a:p>
          <a:p>
            <a:pPr marL="109728" indent="0">
              <a:buNone/>
            </a:pPr>
            <a:r>
              <a:rPr lang="es-MX" b="1" dirty="0"/>
              <a:t>	</a:t>
            </a:r>
            <a:r>
              <a:rPr lang="es-MX" b="1" dirty="0" err="1" smtClean="0"/>
              <a:t>id_emp</a:t>
            </a:r>
            <a:r>
              <a:rPr lang="es-MX" b="1" dirty="0" smtClean="0"/>
              <a:t> 	INT 	NOT NULL AUTO_INCREMENT, </a:t>
            </a:r>
          </a:p>
          <a:p>
            <a:pPr marL="109728" indent="0">
              <a:buNone/>
            </a:pPr>
            <a:r>
              <a:rPr lang="es-MX" b="1" dirty="0"/>
              <a:t>	</a:t>
            </a:r>
            <a:r>
              <a:rPr lang="es-MX" b="1" dirty="0" err="1" smtClean="0"/>
              <a:t>fecha_nac</a:t>
            </a:r>
            <a:r>
              <a:rPr lang="es-MX" b="1" dirty="0" smtClean="0"/>
              <a:t> 	DATE 	NOT </a:t>
            </a:r>
            <a:r>
              <a:rPr lang="es-MX" b="1" dirty="0"/>
              <a:t>NULL</a:t>
            </a:r>
            <a:r>
              <a:rPr lang="es-MX" b="1" dirty="0" smtClean="0"/>
              <a:t>, </a:t>
            </a:r>
          </a:p>
          <a:p>
            <a:pPr marL="109728" indent="0">
              <a:buNone/>
            </a:pPr>
            <a:r>
              <a:rPr lang="es-MX" b="1" dirty="0"/>
              <a:t>	</a:t>
            </a:r>
            <a:r>
              <a:rPr lang="es-MX" b="1" dirty="0" smtClean="0"/>
              <a:t>nombre 	VARCHAR(50) NOT NULL, </a:t>
            </a:r>
          </a:p>
          <a:p>
            <a:pPr marL="109728" indent="0">
              <a:buNone/>
            </a:pPr>
            <a:r>
              <a:rPr lang="es-MX" b="1" dirty="0"/>
              <a:t>	</a:t>
            </a:r>
            <a:r>
              <a:rPr lang="es-MX" b="1" dirty="0" err="1" smtClean="0"/>
              <a:t>ap_pat</a:t>
            </a:r>
            <a:r>
              <a:rPr lang="es-MX" b="1" dirty="0" smtClean="0"/>
              <a:t> 	VARCHAR(150) NOT </a:t>
            </a:r>
            <a:r>
              <a:rPr lang="es-MX" b="1" dirty="0"/>
              <a:t>NULL</a:t>
            </a:r>
            <a:r>
              <a:rPr lang="es-MX" b="1" dirty="0" smtClean="0"/>
              <a:t>, </a:t>
            </a:r>
          </a:p>
          <a:p>
            <a:pPr marL="109728" indent="0">
              <a:buNone/>
            </a:pPr>
            <a:r>
              <a:rPr lang="es-MX" b="1" dirty="0"/>
              <a:t>	</a:t>
            </a:r>
            <a:r>
              <a:rPr lang="es-MX" b="1" dirty="0" err="1" smtClean="0"/>
              <a:t>ap_mat</a:t>
            </a:r>
            <a:r>
              <a:rPr lang="es-MX" b="1" dirty="0" smtClean="0"/>
              <a:t> 	VARCHAR(150) NULL, </a:t>
            </a:r>
          </a:p>
          <a:p>
            <a:pPr marL="109728" indent="0">
              <a:buNone/>
            </a:pPr>
            <a:r>
              <a:rPr lang="es-MX" b="1" dirty="0"/>
              <a:t>	</a:t>
            </a:r>
            <a:r>
              <a:rPr lang="es-MX" b="1" dirty="0" smtClean="0"/>
              <a:t>sexo 	ENUM </a:t>
            </a:r>
            <a:r>
              <a:rPr lang="es-MX" b="1" dirty="0"/>
              <a:t>('M','F')  NOT NULL</a:t>
            </a:r>
            <a:r>
              <a:rPr lang="es-MX" b="1" dirty="0" smtClean="0"/>
              <a:t>,</a:t>
            </a:r>
          </a:p>
          <a:p>
            <a:pPr marL="109728" indent="0">
              <a:buNone/>
            </a:pPr>
            <a:r>
              <a:rPr lang="es-MX" b="1" dirty="0"/>
              <a:t>	</a:t>
            </a:r>
            <a:r>
              <a:rPr lang="es-MX" b="1" dirty="0" err="1" smtClean="0"/>
              <a:t>fecha_contratacion</a:t>
            </a:r>
            <a:r>
              <a:rPr lang="es-MX" b="1" dirty="0" smtClean="0"/>
              <a:t> 	DATE NOT </a:t>
            </a:r>
            <a:r>
              <a:rPr lang="es-MX" b="1" dirty="0"/>
              <a:t>NULL, </a:t>
            </a:r>
            <a:endParaRPr lang="es-MX" b="1" dirty="0" smtClean="0"/>
          </a:p>
          <a:p>
            <a:pPr marL="109728" indent="0">
              <a:buNone/>
            </a:pPr>
            <a:r>
              <a:rPr lang="es-MX" b="1" dirty="0"/>
              <a:t>	</a:t>
            </a:r>
            <a:r>
              <a:rPr lang="es-MX" b="1" dirty="0" smtClean="0"/>
              <a:t>KEY (</a:t>
            </a:r>
            <a:r>
              <a:rPr lang="es-MX" b="1" dirty="0" err="1"/>
              <a:t>id_emp</a:t>
            </a:r>
            <a:r>
              <a:rPr lang="es-MX" b="1" dirty="0" smtClean="0"/>
              <a:t>), </a:t>
            </a:r>
          </a:p>
          <a:p>
            <a:pPr marL="109728" indent="0">
              <a:buNone/>
            </a:pPr>
            <a:r>
              <a:rPr lang="es-MX" b="1" dirty="0"/>
              <a:t>	</a:t>
            </a:r>
            <a:r>
              <a:rPr lang="es-MX" b="1" dirty="0" smtClean="0"/>
              <a:t>PRIMARY </a:t>
            </a:r>
            <a:r>
              <a:rPr lang="es-MX" b="1" dirty="0"/>
              <a:t>KEY (</a:t>
            </a:r>
            <a:r>
              <a:rPr lang="es-MX" b="1" dirty="0" err="1" smtClean="0"/>
              <a:t>id_emp</a:t>
            </a:r>
            <a:r>
              <a:rPr lang="es-MX" b="1" dirty="0" smtClean="0"/>
              <a:t>) );</a:t>
            </a:r>
            <a:endParaRPr lang="es-MX" b="1" dirty="0"/>
          </a:p>
          <a:p>
            <a:r>
              <a:rPr lang="es-MX" dirty="0" err="1"/>
              <a:t>Query</a:t>
            </a:r>
            <a:r>
              <a:rPr lang="es-MX" dirty="0"/>
              <a:t> OK, 0 </a:t>
            </a:r>
            <a:r>
              <a:rPr lang="es-MX" dirty="0" err="1"/>
              <a:t>rows</a:t>
            </a:r>
            <a:r>
              <a:rPr lang="es-MX" dirty="0"/>
              <a:t> </a:t>
            </a:r>
            <a:r>
              <a:rPr lang="es-MX" dirty="0" err="1"/>
              <a:t>affected</a:t>
            </a:r>
            <a:r>
              <a:rPr lang="es-MX" dirty="0"/>
              <a:t> (0.09 </a:t>
            </a:r>
            <a:r>
              <a:rPr lang="es-MX" dirty="0" err="1"/>
              <a:t>sec</a:t>
            </a:r>
            <a:r>
              <a:rPr lang="es-MX" dirty="0"/>
              <a:t>)</a:t>
            </a:r>
          </a:p>
          <a:p>
            <a:endParaRPr lang="es-MX" dirty="0"/>
          </a:p>
          <a:p>
            <a:r>
              <a:rPr lang="es-MX" dirty="0" err="1"/>
              <a:t>mysql</a:t>
            </a:r>
            <a:r>
              <a:rPr lang="es-MX" dirty="0"/>
              <a:t>&gt; </a:t>
            </a:r>
            <a:r>
              <a:rPr lang="es-MX" b="1" dirty="0"/>
              <a:t>CREATE TABLE </a:t>
            </a:r>
            <a:r>
              <a:rPr lang="es-MX" b="1" dirty="0" smtClean="0"/>
              <a:t>departamento (</a:t>
            </a:r>
          </a:p>
          <a:p>
            <a:pPr marL="109728" indent="0">
              <a:buNone/>
            </a:pPr>
            <a:r>
              <a:rPr lang="es-MX" b="1" dirty="0"/>
              <a:t>	</a:t>
            </a:r>
            <a:r>
              <a:rPr lang="es-MX" b="1" dirty="0" err="1" smtClean="0"/>
              <a:t>id_dept</a:t>
            </a:r>
            <a:r>
              <a:rPr lang="es-MX" b="1" dirty="0" smtClean="0"/>
              <a:t> 	CHAR(4</a:t>
            </a:r>
            <a:r>
              <a:rPr lang="es-MX" b="1" dirty="0"/>
              <a:t>) </a:t>
            </a:r>
            <a:r>
              <a:rPr lang="es-MX" b="1" dirty="0" smtClean="0"/>
              <a:t>	NOT </a:t>
            </a:r>
            <a:r>
              <a:rPr lang="es-MX" b="1" dirty="0"/>
              <a:t>NULL</a:t>
            </a:r>
            <a:r>
              <a:rPr lang="es-MX" b="1" dirty="0" smtClean="0"/>
              <a:t>,</a:t>
            </a:r>
          </a:p>
          <a:p>
            <a:pPr marL="109728" indent="0">
              <a:buNone/>
            </a:pPr>
            <a:r>
              <a:rPr lang="es-MX" b="1" dirty="0"/>
              <a:t>	</a:t>
            </a:r>
            <a:r>
              <a:rPr lang="es-MX" b="1" dirty="0" smtClean="0"/>
              <a:t>nombre   	VARCHAR(40</a:t>
            </a:r>
            <a:r>
              <a:rPr lang="es-MX" b="1" dirty="0"/>
              <a:t>)     </a:t>
            </a:r>
            <a:r>
              <a:rPr lang="es-MX" b="1" dirty="0" smtClean="0"/>
              <a:t>	NOT </a:t>
            </a:r>
            <a:r>
              <a:rPr lang="es-MX" b="1" dirty="0"/>
              <a:t>NULL,      </a:t>
            </a:r>
            <a:endParaRPr lang="es-MX" b="1" dirty="0" smtClean="0"/>
          </a:p>
          <a:p>
            <a:pPr marL="109728" indent="0">
              <a:buNone/>
            </a:pPr>
            <a:r>
              <a:rPr lang="es-MX" b="1" dirty="0"/>
              <a:t>	</a:t>
            </a:r>
            <a:r>
              <a:rPr lang="es-MX" b="1" dirty="0" smtClean="0"/>
              <a:t>KEY         </a:t>
            </a:r>
            <a:r>
              <a:rPr lang="es-MX" b="1" dirty="0"/>
              <a:t>(</a:t>
            </a:r>
            <a:r>
              <a:rPr lang="es-MX" b="1" dirty="0" err="1"/>
              <a:t>id_dept</a:t>
            </a:r>
            <a:r>
              <a:rPr lang="es-MX" b="1" dirty="0"/>
              <a:t>),    </a:t>
            </a:r>
            <a:endParaRPr lang="es-MX" b="1" dirty="0" smtClean="0"/>
          </a:p>
          <a:p>
            <a:pPr marL="109728" indent="0">
              <a:buNone/>
            </a:pPr>
            <a:r>
              <a:rPr lang="es-MX" b="1" dirty="0"/>
              <a:t>	</a:t>
            </a:r>
            <a:r>
              <a:rPr lang="es-MX" b="1" dirty="0" smtClean="0"/>
              <a:t>PRIMARY </a:t>
            </a:r>
            <a:r>
              <a:rPr lang="es-MX" b="1" dirty="0"/>
              <a:t>KEY (</a:t>
            </a:r>
            <a:r>
              <a:rPr lang="es-MX" b="1" dirty="0" err="1" smtClean="0"/>
              <a:t>id_dept</a:t>
            </a:r>
            <a:r>
              <a:rPr lang="es-MX" b="1" dirty="0"/>
              <a:t>),    </a:t>
            </a:r>
            <a:endParaRPr lang="es-MX" b="1" dirty="0" smtClean="0"/>
          </a:p>
          <a:p>
            <a:pPr marL="109728" indent="0">
              <a:buNone/>
            </a:pPr>
            <a:r>
              <a:rPr lang="es-MX" b="1" dirty="0"/>
              <a:t>	</a:t>
            </a:r>
            <a:r>
              <a:rPr lang="es-MX" b="1" dirty="0" smtClean="0"/>
              <a:t>UNIQUE  </a:t>
            </a:r>
            <a:r>
              <a:rPr lang="es-MX" b="1" dirty="0"/>
              <a:t>KEY (nombre</a:t>
            </a:r>
            <a:r>
              <a:rPr lang="es-MX" b="1" dirty="0" smtClean="0"/>
              <a:t>) );</a:t>
            </a:r>
            <a:endParaRPr lang="es-MX" b="1" dirty="0"/>
          </a:p>
          <a:p>
            <a:r>
              <a:rPr lang="es-MX" dirty="0" err="1"/>
              <a:t>Query</a:t>
            </a:r>
            <a:r>
              <a:rPr lang="es-MX" dirty="0"/>
              <a:t> OK, 0 </a:t>
            </a:r>
            <a:r>
              <a:rPr lang="es-MX" dirty="0" err="1"/>
              <a:t>rows</a:t>
            </a:r>
            <a:r>
              <a:rPr lang="es-MX" dirty="0"/>
              <a:t> </a:t>
            </a:r>
            <a:r>
              <a:rPr lang="es-MX" dirty="0" err="1"/>
              <a:t>affected</a:t>
            </a:r>
            <a:r>
              <a:rPr lang="es-MX" dirty="0"/>
              <a:t> (0.07 </a:t>
            </a:r>
            <a:r>
              <a:rPr lang="es-MX" dirty="0" err="1"/>
              <a:t>sec</a:t>
            </a:r>
            <a:r>
              <a:rPr lang="es-MX" dirty="0"/>
              <a:t>)</a:t>
            </a:r>
          </a:p>
          <a:p>
            <a:endParaRPr lang="es-MX" dirty="0"/>
          </a:p>
        </p:txBody>
      </p:sp>
      <p:sp>
        <p:nvSpPr>
          <p:cNvPr id="3" name="2 Título"/>
          <p:cNvSpPr>
            <a:spLocks noGrp="1"/>
          </p:cNvSpPr>
          <p:nvPr>
            <p:ph type="title"/>
          </p:nvPr>
        </p:nvSpPr>
        <p:spPr/>
        <p:txBody>
          <a:bodyPr/>
          <a:lstStyle/>
          <a:p>
            <a:r>
              <a:rPr lang="es-MX" dirty="0" smtClean="0"/>
              <a:t>Creación de Tablas</a:t>
            </a:r>
            <a:endParaRPr lang="es-MX" dirty="0"/>
          </a:p>
        </p:txBody>
      </p:sp>
    </p:spTree>
    <p:extLst>
      <p:ext uri="{BB962C8B-B14F-4D97-AF65-F5344CB8AC3E}">
        <p14:creationId xmlns:p14="http://schemas.microsoft.com/office/powerpoint/2010/main" val="250417576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268760"/>
            <a:ext cx="8229600" cy="4179920"/>
          </a:xfrm>
        </p:spPr>
        <p:txBody>
          <a:bodyPr>
            <a:noAutofit/>
          </a:bodyPr>
          <a:lstStyle/>
          <a:p>
            <a:r>
              <a:rPr lang="es-MX" sz="1200" dirty="0" err="1" smtClean="0"/>
              <a:t>mysql</a:t>
            </a:r>
            <a:r>
              <a:rPr lang="es-MX" sz="1200" dirty="0"/>
              <a:t>&gt; </a:t>
            </a:r>
            <a:r>
              <a:rPr lang="es-MX" sz="1200" b="1" dirty="0"/>
              <a:t>CREATE TABLE </a:t>
            </a:r>
            <a:r>
              <a:rPr lang="es-MX" sz="1200" b="1" dirty="0" err="1"/>
              <a:t>dept_manager</a:t>
            </a:r>
            <a:r>
              <a:rPr lang="es-MX" sz="1200" b="1" dirty="0"/>
              <a:t> (   </a:t>
            </a:r>
            <a:endParaRPr lang="es-MX" sz="1200" b="1" dirty="0" smtClean="0"/>
          </a:p>
          <a:p>
            <a:pPr marL="109728" indent="0">
              <a:buNone/>
            </a:pPr>
            <a:r>
              <a:rPr lang="es-MX" sz="1200" b="1" dirty="0"/>
              <a:t>	</a:t>
            </a:r>
            <a:r>
              <a:rPr lang="es-MX" sz="1200" b="1" dirty="0" err="1"/>
              <a:t>i</a:t>
            </a:r>
            <a:r>
              <a:rPr lang="es-MX" sz="1200" b="1" dirty="0" err="1" smtClean="0"/>
              <a:t>d_dept</a:t>
            </a:r>
            <a:r>
              <a:rPr lang="es-MX" sz="1200" b="1" dirty="0" smtClean="0"/>
              <a:t>      	CHAR(4)	NOT </a:t>
            </a:r>
            <a:r>
              <a:rPr lang="es-MX" sz="1200" b="1" dirty="0"/>
              <a:t>NULL,   </a:t>
            </a:r>
            <a:endParaRPr lang="es-MX" sz="1200" b="1" dirty="0" smtClean="0"/>
          </a:p>
          <a:p>
            <a:pPr marL="109728" indent="0">
              <a:buNone/>
            </a:pPr>
            <a:r>
              <a:rPr lang="es-MX" sz="1200" b="1" dirty="0"/>
              <a:t>	</a:t>
            </a:r>
            <a:r>
              <a:rPr lang="es-MX" sz="1200" b="1" dirty="0" err="1" smtClean="0"/>
              <a:t>id_emp</a:t>
            </a:r>
            <a:r>
              <a:rPr lang="es-MX" sz="1200" b="1" dirty="0" smtClean="0"/>
              <a:t>       INT        	NOT </a:t>
            </a:r>
            <a:r>
              <a:rPr lang="es-MX" sz="1200" b="1" dirty="0"/>
              <a:t>NULL,   </a:t>
            </a:r>
            <a:endParaRPr lang="es-MX" sz="1200" b="1" dirty="0" smtClean="0"/>
          </a:p>
          <a:p>
            <a:pPr marL="109728" indent="0">
              <a:buNone/>
            </a:pPr>
            <a:r>
              <a:rPr lang="es-MX" sz="1200" b="1" dirty="0"/>
              <a:t>	</a:t>
            </a:r>
            <a:r>
              <a:rPr lang="es-MX" sz="1200" b="1" dirty="0" err="1" smtClean="0"/>
              <a:t>fecha_inicio</a:t>
            </a:r>
            <a:r>
              <a:rPr lang="es-MX" sz="1200" b="1" dirty="0" smtClean="0"/>
              <a:t>    </a:t>
            </a:r>
            <a:r>
              <a:rPr lang="es-MX" sz="1200" b="1" dirty="0"/>
              <a:t>DATE            NOT NULL</a:t>
            </a:r>
            <a:r>
              <a:rPr lang="es-MX" sz="1200" b="1" dirty="0" smtClean="0"/>
              <a:t>,</a:t>
            </a:r>
          </a:p>
          <a:p>
            <a:pPr marL="109728" indent="0">
              <a:buNone/>
            </a:pPr>
            <a:r>
              <a:rPr lang="es-MX" sz="1200" b="1" dirty="0"/>
              <a:t>	</a:t>
            </a:r>
            <a:r>
              <a:rPr lang="es-MX" sz="1200" b="1" dirty="0" err="1" smtClean="0"/>
              <a:t>fecha_fin</a:t>
            </a:r>
            <a:r>
              <a:rPr lang="es-MX" sz="1200" b="1" dirty="0" smtClean="0"/>
              <a:t>        DATE            NULL</a:t>
            </a:r>
            <a:r>
              <a:rPr lang="es-MX" sz="1200" b="1" dirty="0"/>
              <a:t>,   </a:t>
            </a:r>
            <a:endParaRPr lang="es-MX" sz="1200" b="1" dirty="0" smtClean="0"/>
          </a:p>
          <a:p>
            <a:pPr marL="109728" indent="0">
              <a:buNone/>
            </a:pPr>
            <a:r>
              <a:rPr lang="es-MX" sz="1200" b="1" dirty="0"/>
              <a:t>	</a:t>
            </a:r>
            <a:r>
              <a:rPr lang="es-MX" sz="1200" b="1" dirty="0" smtClean="0"/>
              <a:t>KEY  </a:t>
            </a:r>
            <a:r>
              <a:rPr lang="es-MX" sz="1200" b="1" dirty="0"/>
              <a:t>(</a:t>
            </a:r>
            <a:r>
              <a:rPr lang="es-MX" sz="1200" b="1" dirty="0" err="1"/>
              <a:t>id_emp</a:t>
            </a:r>
            <a:r>
              <a:rPr lang="es-MX" sz="1200" b="1" dirty="0"/>
              <a:t>),  </a:t>
            </a:r>
            <a:r>
              <a:rPr lang="es-MX" sz="1200" b="1" dirty="0" smtClean="0"/>
              <a:t>   KEY  </a:t>
            </a:r>
            <a:r>
              <a:rPr lang="es-MX" sz="1200" b="1" dirty="0"/>
              <a:t>(</a:t>
            </a:r>
            <a:r>
              <a:rPr lang="es-MX" sz="1200" b="1" dirty="0" err="1"/>
              <a:t>id_dept</a:t>
            </a:r>
            <a:r>
              <a:rPr lang="es-MX" sz="1200" b="1" dirty="0"/>
              <a:t>),   </a:t>
            </a:r>
            <a:endParaRPr lang="es-MX" sz="1200" b="1" dirty="0" smtClean="0"/>
          </a:p>
          <a:p>
            <a:pPr marL="109728" indent="0">
              <a:buNone/>
            </a:pPr>
            <a:r>
              <a:rPr lang="es-MX" sz="1200" b="1" dirty="0"/>
              <a:t>	</a:t>
            </a:r>
            <a:r>
              <a:rPr lang="es-MX" sz="1200" b="1" dirty="0" smtClean="0"/>
              <a:t>CONSTRAINT </a:t>
            </a:r>
            <a:r>
              <a:rPr lang="es-MX" sz="1200" b="1" dirty="0" err="1" smtClean="0"/>
              <a:t>fk_dept_manager_id_emp</a:t>
            </a:r>
            <a:r>
              <a:rPr lang="es-MX" sz="1200" b="1" dirty="0" smtClean="0"/>
              <a:t> FOREIGN </a:t>
            </a:r>
            <a:r>
              <a:rPr lang="es-MX" sz="1200" b="1" dirty="0"/>
              <a:t>KEY (</a:t>
            </a:r>
            <a:r>
              <a:rPr lang="es-MX" sz="1200" b="1" dirty="0" err="1"/>
              <a:t>id_emp</a:t>
            </a:r>
            <a:r>
              <a:rPr lang="es-MX" sz="1200" b="1" dirty="0"/>
              <a:t>)  </a:t>
            </a:r>
            <a:endParaRPr lang="es-MX" sz="1200" b="1" dirty="0" smtClean="0"/>
          </a:p>
          <a:p>
            <a:pPr marL="109728" indent="0">
              <a:buNone/>
            </a:pPr>
            <a:r>
              <a:rPr lang="es-MX" sz="1200" b="1" dirty="0"/>
              <a:t>	</a:t>
            </a:r>
            <a:r>
              <a:rPr lang="es-MX" sz="1200" b="1" dirty="0" smtClean="0"/>
              <a:t>	  REFERENCES empleado </a:t>
            </a:r>
            <a:r>
              <a:rPr lang="es-MX" sz="1200" b="1" dirty="0"/>
              <a:t>(</a:t>
            </a:r>
            <a:r>
              <a:rPr lang="es-MX" sz="1200" b="1" dirty="0" err="1" smtClean="0"/>
              <a:t>id_emp</a:t>
            </a:r>
            <a:r>
              <a:rPr lang="es-MX" sz="1200" b="1" dirty="0" smtClean="0"/>
              <a:t>) ON DELETE CASCADE</a:t>
            </a:r>
            <a:r>
              <a:rPr lang="es-MX" sz="1200" b="1" dirty="0"/>
              <a:t>,   </a:t>
            </a:r>
            <a:endParaRPr lang="es-MX" sz="1200" b="1" dirty="0" smtClean="0"/>
          </a:p>
          <a:p>
            <a:pPr marL="109728" indent="0">
              <a:buNone/>
            </a:pPr>
            <a:r>
              <a:rPr lang="es-MX" sz="1200" b="1" dirty="0"/>
              <a:t>	CONSTRAINT </a:t>
            </a:r>
            <a:r>
              <a:rPr lang="es-MX" sz="1200" b="1" dirty="0" err="1" smtClean="0"/>
              <a:t>fk_dept_manager_id_dept</a:t>
            </a:r>
            <a:r>
              <a:rPr lang="es-MX" sz="1200" b="1" dirty="0" smtClean="0"/>
              <a:t> FOREIGN </a:t>
            </a:r>
            <a:r>
              <a:rPr lang="es-MX" sz="1200" b="1" dirty="0"/>
              <a:t>KEY (</a:t>
            </a:r>
            <a:r>
              <a:rPr lang="es-MX" sz="1200" b="1" dirty="0" err="1"/>
              <a:t>id_dept</a:t>
            </a:r>
            <a:r>
              <a:rPr lang="es-MX" sz="1200" b="1" dirty="0"/>
              <a:t>) </a:t>
            </a:r>
            <a:endParaRPr lang="es-MX" sz="1200" b="1" dirty="0" smtClean="0"/>
          </a:p>
          <a:p>
            <a:pPr marL="109728" indent="0">
              <a:buNone/>
            </a:pPr>
            <a:r>
              <a:rPr lang="es-MX" sz="1200" b="1" dirty="0"/>
              <a:t>	</a:t>
            </a:r>
            <a:r>
              <a:rPr lang="es-MX" sz="1200" b="1" dirty="0" smtClean="0"/>
              <a:t>	  REFERENCES departamento </a:t>
            </a:r>
            <a:r>
              <a:rPr lang="es-MX" sz="1200" b="1" dirty="0"/>
              <a:t>(</a:t>
            </a:r>
            <a:r>
              <a:rPr lang="es-MX" sz="1200" b="1" dirty="0" err="1"/>
              <a:t>id_dept</a:t>
            </a:r>
            <a:r>
              <a:rPr lang="es-MX" sz="1200" b="1" dirty="0"/>
              <a:t>) ON DELETE </a:t>
            </a:r>
            <a:r>
              <a:rPr lang="es-MX" sz="1200" b="1" dirty="0" smtClean="0"/>
              <a:t>CASCADE</a:t>
            </a:r>
            <a:r>
              <a:rPr lang="es-MX" sz="1200" b="1" dirty="0"/>
              <a:t>,   </a:t>
            </a:r>
            <a:endParaRPr lang="es-MX" sz="1200" b="1" dirty="0" smtClean="0"/>
          </a:p>
          <a:p>
            <a:pPr marL="109728" indent="0">
              <a:buNone/>
            </a:pPr>
            <a:r>
              <a:rPr lang="es-MX" sz="1200" b="1" dirty="0"/>
              <a:t>	</a:t>
            </a:r>
            <a:r>
              <a:rPr lang="es-MX" sz="1200" b="1" dirty="0" smtClean="0"/>
              <a:t>PRIMARY </a:t>
            </a:r>
            <a:r>
              <a:rPr lang="es-MX" sz="1200" b="1" dirty="0"/>
              <a:t>KEY (</a:t>
            </a:r>
            <a:r>
              <a:rPr lang="es-MX" sz="1200" b="1" dirty="0" err="1"/>
              <a:t>id_emp</a:t>
            </a:r>
            <a:r>
              <a:rPr lang="es-MX" sz="1200" b="1" dirty="0" smtClean="0"/>
              <a:t>, </a:t>
            </a:r>
            <a:r>
              <a:rPr lang="es-MX" sz="1200" b="1" dirty="0" err="1" smtClean="0"/>
              <a:t>id_dept</a:t>
            </a:r>
            <a:r>
              <a:rPr lang="es-MX" sz="1200" b="1" dirty="0" smtClean="0"/>
              <a:t>) );</a:t>
            </a:r>
            <a:endParaRPr lang="es-MX" sz="1200" b="1" dirty="0"/>
          </a:p>
          <a:p>
            <a:r>
              <a:rPr lang="es-MX" sz="1200" dirty="0" err="1"/>
              <a:t>Query</a:t>
            </a:r>
            <a:r>
              <a:rPr lang="es-MX" sz="1200" dirty="0"/>
              <a:t> OK, 0 </a:t>
            </a:r>
            <a:r>
              <a:rPr lang="es-MX" sz="1200" dirty="0" err="1"/>
              <a:t>rows</a:t>
            </a:r>
            <a:r>
              <a:rPr lang="es-MX" sz="1200" dirty="0"/>
              <a:t> </a:t>
            </a:r>
            <a:r>
              <a:rPr lang="es-MX" sz="1200" dirty="0" err="1"/>
              <a:t>affected</a:t>
            </a:r>
            <a:r>
              <a:rPr lang="es-MX" sz="1200" dirty="0"/>
              <a:t> (0.07 </a:t>
            </a:r>
            <a:r>
              <a:rPr lang="es-MX" sz="1200" dirty="0" err="1"/>
              <a:t>sec</a:t>
            </a:r>
            <a:r>
              <a:rPr lang="es-MX" sz="1200" dirty="0"/>
              <a:t>)</a:t>
            </a:r>
          </a:p>
          <a:p>
            <a:endParaRPr lang="es-MX" sz="1200" dirty="0"/>
          </a:p>
          <a:p>
            <a:r>
              <a:rPr lang="es-MX" sz="1200" dirty="0" err="1"/>
              <a:t>mysql</a:t>
            </a:r>
            <a:r>
              <a:rPr lang="es-MX" sz="1200" dirty="0"/>
              <a:t>&gt; </a:t>
            </a:r>
            <a:r>
              <a:rPr lang="es-MX" sz="1200" b="1" dirty="0"/>
              <a:t>CREATE TABLE </a:t>
            </a:r>
            <a:r>
              <a:rPr lang="es-MX" sz="1200" b="1" dirty="0" err="1"/>
              <a:t>dept_emp</a:t>
            </a:r>
            <a:r>
              <a:rPr lang="es-MX" sz="1200" b="1" dirty="0"/>
              <a:t> (    </a:t>
            </a:r>
            <a:endParaRPr lang="es-MX" sz="1200" b="1" dirty="0" smtClean="0"/>
          </a:p>
          <a:p>
            <a:pPr marL="109728" indent="0">
              <a:buNone/>
            </a:pPr>
            <a:r>
              <a:rPr lang="es-MX" sz="1200" b="1" dirty="0" smtClean="0"/>
              <a:t>	</a:t>
            </a:r>
            <a:r>
              <a:rPr lang="es-MX" sz="1200" b="1" dirty="0" err="1" smtClean="0"/>
              <a:t>id_emp</a:t>
            </a:r>
            <a:r>
              <a:rPr lang="es-MX" sz="1200" b="1" dirty="0" smtClean="0"/>
              <a:t>      </a:t>
            </a:r>
            <a:r>
              <a:rPr lang="es-MX" sz="1200" b="1" dirty="0"/>
              <a:t>INT             NOT NULL,    </a:t>
            </a:r>
            <a:endParaRPr lang="es-MX" sz="1200" b="1" dirty="0" smtClean="0"/>
          </a:p>
          <a:p>
            <a:pPr marL="109728" indent="0">
              <a:buNone/>
            </a:pPr>
            <a:r>
              <a:rPr lang="es-MX" sz="1200" b="1" dirty="0"/>
              <a:t>	</a:t>
            </a:r>
            <a:r>
              <a:rPr lang="es-MX" sz="1200" b="1" dirty="0" err="1" smtClean="0"/>
              <a:t>id_dept</a:t>
            </a:r>
            <a:r>
              <a:rPr lang="es-MX" sz="1200" b="1" dirty="0" smtClean="0"/>
              <a:t>     </a:t>
            </a:r>
            <a:r>
              <a:rPr lang="es-MX" sz="1200" b="1" dirty="0"/>
              <a:t>CHAR(4)      </a:t>
            </a:r>
            <a:r>
              <a:rPr lang="es-MX" sz="1200" b="1" dirty="0" smtClean="0"/>
              <a:t>NOT </a:t>
            </a:r>
            <a:r>
              <a:rPr lang="es-MX" sz="1200" b="1" dirty="0"/>
              <a:t>NULL,    </a:t>
            </a:r>
            <a:endParaRPr lang="es-MX" sz="1200" b="1" dirty="0" smtClean="0"/>
          </a:p>
          <a:p>
            <a:pPr marL="109728" indent="0">
              <a:buNone/>
            </a:pPr>
            <a:r>
              <a:rPr lang="es-MX" sz="1200" b="1" dirty="0"/>
              <a:t>	</a:t>
            </a:r>
            <a:r>
              <a:rPr lang="es-MX" sz="1200" b="1" dirty="0" smtClean="0"/>
              <a:t>KEY  (</a:t>
            </a:r>
            <a:r>
              <a:rPr lang="es-MX" sz="1200" b="1" dirty="0" err="1"/>
              <a:t>id_emp</a:t>
            </a:r>
            <a:r>
              <a:rPr lang="es-MX" sz="1200" b="1" dirty="0"/>
              <a:t>), </a:t>
            </a:r>
            <a:r>
              <a:rPr lang="es-MX" sz="1200" b="1" dirty="0" smtClean="0"/>
              <a:t>    KEY  (</a:t>
            </a:r>
            <a:r>
              <a:rPr lang="es-MX" sz="1200" b="1" dirty="0" err="1" smtClean="0"/>
              <a:t>id_dept</a:t>
            </a:r>
            <a:r>
              <a:rPr lang="es-MX" sz="1200" b="1" dirty="0"/>
              <a:t>),    </a:t>
            </a:r>
            <a:endParaRPr lang="es-MX" sz="1200" b="1" dirty="0" smtClean="0"/>
          </a:p>
          <a:p>
            <a:pPr marL="109728" indent="0">
              <a:buNone/>
            </a:pPr>
            <a:r>
              <a:rPr lang="es-MX" sz="1200" b="1" dirty="0" smtClean="0"/>
              <a:t>	CONSTRAINT </a:t>
            </a:r>
            <a:r>
              <a:rPr lang="es-MX" sz="1200" b="1" dirty="0" err="1" smtClean="0"/>
              <a:t>fk_dept_emp_id_emp</a:t>
            </a:r>
            <a:r>
              <a:rPr lang="es-MX" sz="1200" b="1" dirty="0" smtClean="0"/>
              <a:t> FOREIGN </a:t>
            </a:r>
            <a:r>
              <a:rPr lang="es-MX" sz="1200" b="1" dirty="0"/>
              <a:t>KEY (</a:t>
            </a:r>
            <a:r>
              <a:rPr lang="es-MX" sz="1200" b="1" dirty="0" err="1"/>
              <a:t>id_emp</a:t>
            </a:r>
            <a:r>
              <a:rPr lang="es-MX" sz="1200" b="1" dirty="0"/>
              <a:t>)  </a:t>
            </a:r>
            <a:endParaRPr lang="es-MX" sz="1200" b="1" dirty="0" smtClean="0"/>
          </a:p>
          <a:p>
            <a:pPr marL="109728" indent="0">
              <a:buNone/>
            </a:pPr>
            <a:r>
              <a:rPr lang="es-MX" sz="1200" b="1" dirty="0"/>
              <a:t>	</a:t>
            </a:r>
            <a:r>
              <a:rPr lang="es-MX" sz="1200" b="1" dirty="0" smtClean="0"/>
              <a:t>	  REFERENCES empleado   </a:t>
            </a:r>
            <a:r>
              <a:rPr lang="es-MX" sz="1200" b="1" dirty="0"/>
              <a:t>(</a:t>
            </a:r>
            <a:r>
              <a:rPr lang="es-MX" sz="1200" b="1" dirty="0" err="1"/>
              <a:t>id_emp</a:t>
            </a:r>
            <a:r>
              <a:rPr lang="es-MX" sz="1200" b="1" dirty="0"/>
              <a:t>)  ON DELETE CASCADE,</a:t>
            </a:r>
          </a:p>
          <a:p>
            <a:pPr marL="109728" indent="0">
              <a:buNone/>
            </a:pPr>
            <a:r>
              <a:rPr lang="es-MX" sz="1200" b="1" dirty="0"/>
              <a:t>	CONSTRAINT </a:t>
            </a:r>
            <a:r>
              <a:rPr lang="es-MX" sz="1200" b="1" dirty="0" err="1" smtClean="0"/>
              <a:t>fk_dept_emp_id_dept</a:t>
            </a:r>
            <a:r>
              <a:rPr lang="es-MX" sz="1200" b="1" dirty="0" smtClean="0"/>
              <a:t> FOREIGN </a:t>
            </a:r>
            <a:r>
              <a:rPr lang="es-MX" sz="1200" b="1" dirty="0"/>
              <a:t>KEY (</a:t>
            </a:r>
            <a:r>
              <a:rPr lang="es-MX" sz="1200" b="1" dirty="0" err="1"/>
              <a:t>id_dept</a:t>
            </a:r>
            <a:r>
              <a:rPr lang="es-MX" sz="1200" b="1" dirty="0"/>
              <a:t>) </a:t>
            </a:r>
            <a:endParaRPr lang="es-MX" sz="1200" b="1" dirty="0" smtClean="0"/>
          </a:p>
          <a:p>
            <a:pPr marL="109728" indent="0">
              <a:buNone/>
            </a:pPr>
            <a:r>
              <a:rPr lang="es-MX" sz="1200" b="1" dirty="0"/>
              <a:t>	</a:t>
            </a:r>
            <a:r>
              <a:rPr lang="es-MX" sz="1200" b="1" dirty="0" smtClean="0"/>
              <a:t>	  REFERENCES departamento </a:t>
            </a:r>
            <a:r>
              <a:rPr lang="es-MX" sz="1200" b="1" dirty="0"/>
              <a:t>(</a:t>
            </a:r>
            <a:r>
              <a:rPr lang="es-MX" sz="1200" b="1" dirty="0" err="1"/>
              <a:t>id_dept</a:t>
            </a:r>
            <a:r>
              <a:rPr lang="es-MX" sz="1200" b="1" dirty="0"/>
              <a:t>) ON DELETE </a:t>
            </a:r>
            <a:r>
              <a:rPr lang="es-MX" sz="1200" b="1" dirty="0" smtClean="0"/>
              <a:t>CASCADE,</a:t>
            </a:r>
          </a:p>
          <a:p>
            <a:pPr marL="109728" indent="0">
              <a:buNone/>
            </a:pPr>
            <a:r>
              <a:rPr lang="es-MX" sz="1200" b="1" dirty="0" smtClean="0"/>
              <a:t>	                     PRIMARY </a:t>
            </a:r>
            <a:r>
              <a:rPr lang="es-MX" sz="1200" b="1" dirty="0"/>
              <a:t>KEY (</a:t>
            </a:r>
            <a:r>
              <a:rPr lang="es-MX" sz="1200" b="1" dirty="0" err="1"/>
              <a:t>id_emp</a:t>
            </a:r>
            <a:r>
              <a:rPr lang="es-MX" sz="1200" b="1" dirty="0" smtClean="0"/>
              <a:t>, </a:t>
            </a:r>
            <a:r>
              <a:rPr lang="es-MX" sz="1200" b="1" dirty="0" err="1" smtClean="0"/>
              <a:t>id_dept</a:t>
            </a:r>
            <a:r>
              <a:rPr lang="es-MX" sz="1200" b="1" dirty="0" smtClean="0"/>
              <a:t>) );</a:t>
            </a:r>
            <a:endParaRPr lang="es-MX" sz="1200" b="1" dirty="0"/>
          </a:p>
          <a:p>
            <a:r>
              <a:rPr lang="es-MX" sz="1200" dirty="0" smtClean="0"/>
              <a:t>                                                             </a:t>
            </a:r>
            <a:r>
              <a:rPr lang="es-MX" sz="1200" dirty="0" err="1" smtClean="0"/>
              <a:t>Query</a:t>
            </a:r>
            <a:r>
              <a:rPr lang="es-MX" sz="1200" dirty="0" smtClean="0"/>
              <a:t> </a:t>
            </a:r>
            <a:r>
              <a:rPr lang="es-MX" sz="1200" dirty="0"/>
              <a:t>OK, 0 </a:t>
            </a:r>
            <a:r>
              <a:rPr lang="es-MX" sz="1200" dirty="0" err="1"/>
              <a:t>rows</a:t>
            </a:r>
            <a:r>
              <a:rPr lang="es-MX" sz="1200" dirty="0"/>
              <a:t> </a:t>
            </a:r>
            <a:r>
              <a:rPr lang="es-MX" sz="1200" dirty="0" err="1"/>
              <a:t>affected</a:t>
            </a:r>
            <a:r>
              <a:rPr lang="es-MX" sz="1200" dirty="0"/>
              <a:t> (0.03 </a:t>
            </a:r>
            <a:r>
              <a:rPr lang="es-MX" sz="1200" dirty="0" err="1"/>
              <a:t>sec</a:t>
            </a:r>
            <a:r>
              <a:rPr lang="es-MX" sz="1200" dirty="0"/>
              <a:t>)</a:t>
            </a:r>
          </a:p>
        </p:txBody>
      </p:sp>
      <p:sp>
        <p:nvSpPr>
          <p:cNvPr id="3" name="2 Título"/>
          <p:cNvSpPr>
            <a:spLocks noGrp="1"/>
          </p:cNvSpPr>
          <p:nvPr>
            <p:ph type="title"/>
          </p:nvPr>
        </p:nvSpPr>
        <p:spPr/>
        <p:txBody>
          <a:bodyPr/>
          <a:lstStyle/>
          <a:p>
            <a:r>
              <a:rPr lang="es-MX" dirty="0" smtClean="0"/>
              <a:t>Creación de Tablas</a:t>
            </a:r>
            <a:endParaRPr lang="es-MX" dirty="0"/>
          </a:p>
        </p:txBody>
      </p:sp>
    </p:spTree>
    <p:extLst>
      <p:ext uri="{BB962C8B-B14F-4D97-AF65-F5344CB8AC3E}">
        <p14:creationId xmlns:p14="http://schemas.microsoft.com/office/powerpoint/2010/main" val="219166341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268760"/>
            <a:ext cx="8229600" cy="4179920"/>
          </a:xfrm>
        </p:spPr>
        <p:txBody>
          <a:bodyPr>
            <a:noAutofit/>
          </a:bodyPr>
          <a:lstStyle/>
          <a:p>
            <a:r>
              <a:rPr lang="es-MX" sz="1200" dirty="0" err="1" smtClean="0"/>
              <a:t>mysql</a:t>
            </a:r>
            <a:r>
              <a:rPr lang="es-MX" sz="1200" dirty="0" smtClean="0"/>
              <a:t>&gt; </a:t>
            </a:r>
            <a:r>
              <a:rPr lang="es-MX" sz="1200" b="1" dirty="0"/>
              <a:t>CREATE TABLE </a:t>
            </a:r>
            <a:r>
              <a:rPr lang="es-MX" sz="1200" b="1" dirty="0" smtClean="0"/>
              <a:t>puesto </a:t>
            </a:r>
            <a:r>
              <a:rPr lang="es-MX" sz="1200" b="1" dirty="0"/>
              <a:t>(    </a:t>
            </a:r>
            <a:endParaRPr lang="es-MX" sz="1200" b="1" dirty="0" smtClean="0"/>
          </a:p>
          <a:p>
            <a:pPr marL="109728" indent="0">
              <a:buNone/>
            </a:pPr>
            <a:r>
              <a:rPr lang="es-MX" sz="1200" b="1" dirty="0" smtClean="0"/>
              <a:t>	</a:t>
            </a:r>
            <a:r>
              <a:rPr lang="es-MX" sz="1200" b="1" dirty="0" err="1" smtClean="0"/>
              <a:t>id_emp</a:t>
            </a:r>
            <a:r>
              <a:rPr lang="es-MX" sz="1200" b="1" dirty="0" smtClean="0"/>
              <a:t>   INT             </a:t>
            </a:r>
            <a:r>
              <a:rPr lang="es-MX" sz="1200" b="1" dirty="0"/>
              <a:t>NOT NULL,    </a:t>
            </a:r>
            <a:endParaRPr lang="es-MX" sz="1200" b="1" dirty="0" smtClean="0"/>
          </a:p>
          <a:p>
            <a:pPr marL="109728" indent="0">
              <a:buNone/>
            </a:pPr>
            <a:r>
              <a:rPr lang="es-MX" sz="1200" b="1" dirty="0"/>
              <a:t>	</a:t>
            </a:r>
            <a:r>
              <a:rPr lang="es-MX" sz="1200" b="1" dirty="0" smtClean="0"/>
              <a:t>puesto      </a:t>
            </a:r>
            <a:r>
              <a:rPr lang="es-MX" sz="1200" b="1" dirty="0"/>
              <a:t>VARCHAR(50)     NOT NULL,    </a:t>
            </a:r>
            <a:endParaRPr lang="es-MX" sz="1200" b="1" dirty="0" smtClean="0"/>
          </a:p>
          <a:p>
            <a:pPr marL="109728" indent="0">
              <a:buNone/>
            </a:pPr>
            <a:r>
              <a:rPr lang="es-MX" sz="1200" b="1" dirty="0"/>
              <a:t>	</a:t>
            </a:r>
            <a:r>
              <a:rPr lang="es-MX" sz="1200" b="1" dirty="0" err="1"/>
              <a:t>fecha_inicio</a:t>
            </a:r>
            <a:r>
              <a:rPr lang="es-MX" sz="1200" b="1" dirty="0"/>
              <a:t>   DATE            NOT NULL,    </a:t>
            </a:r>
          </a:p>
          <a:p>
            <a:pPr marL="109728" indent="0">
              <a:buNone/>
            </a:pPr>
            <a:r>
              <a:rPr lang="es-MX" sz="1200" b="1" dirty="0"/>
              <a:t>	</a:t>
            </a:r>
            <a:r>
              <a:rPr lang="es-MX" sz="1200" b="1" dirty="0" err="1"/>
              <a:t>fecha_fin</a:t>
            </a:r>
            <a:r>
              <a:rPr lang="es-MX" sz="1200" b="1" dirty="0"/>
              <a:t>     DATE            </a:t>
            </a:r>
            <a:r>
              <a:rPr lang="es-MX" sz="1200" b="1" dirty="0" smtClean="0"/>
              <a:t>NULL</a:t>
            </a:r>
            <a:r>
              <a:rPr lang="es-MX" sz="1200" b="1" dirty="0"/>
              <a:t>,    </a:t>
            </a:r>
            <a:endParaRPr lang="es-MX" sz="1200" b="1" dirty="0" smtClean="0"/>
          </a:p>
          <a:p>
            <a:pPr marL="109728" indent="0">
              <a:buNone/>
            </a:pPr>
            <a:r>
              <a:rPr lang="es-MX" sz="1200" b="1" dirty="0"/>
              <a:t>	</a:t>
            </a:r>
            <a:r>
              <a:rPr lang="es-MX" sz="1200" b="1" dirty="0" smtClean="0"/>
              <a:t>KEY         </a:t>
            </a:r>
            <a:r>
              <a:rPr lang="es-MX" sz="1200" b="1" dirty="0"/>
              <a:t>(</a:t>
            </a:r>
            <a:r>
              <a:rPr lang="es-MX" sz="1200" b="1" dirty="0" err="1"/>
              <a:t>id_emp</a:t>
            </a:r>
            <a:r>
              <a:rPr lang="es-MX" sz="1200" b="1" dirty="0"/>
              <a:t>),    </a:t>
            </a:r>
            <a:endParaRPr lang="es-MX" sz="1200" b="1" dirty="0" smtClean="0"/>
          </a:p>
          <a:p>
            <a:pPr marL="109728" indent="0">
              <a:buNone/>
            </a:pPr>
            <a:r>
              <a:rPr lang="es-MX" sz="1200" b="1" dirty="0"/>
              <a:t>	</a:t>
            </a:r>
            <a:r>
              <a:rPr lang="es-MX" sz="1200" b="1" dirty="0" smtClean="0"/>
              <a:t>FOREIGN </a:t>
            </a:r>
            <a:r>
              <a:rPr lang="es-MX" sz="1200" b="1" dirty="0"/>
              <a:t>KEY (</a:t>
            </a:r>
            <a:r>
              <a:rPr lang="es-MX" sz="1200" b="1" dirty="0" err="1"/>
              <a:t>id_emp</a:t>
            </a:r>
            <a:r>
              <a:rPr lang="es-MX" sz="1200" b="1" dirty="0"/>
              <a:t>) REFERENCES </a:t>
            </a:r>
            <a:r>
              <a:rPr lang="es-MX" sz="1200" b="1" dirty="0" smtClean="0"/>
              <a:t>empleado </a:t>
            </a:r>
            <a:r>
              <a:rPr lang="es-MX" sz="1200" b="1" dirty="0"/>
              <a:t>(</a:t>
            </a:r>
            <a:r>
              <a:rPr lang="es-MX" sz="1200" b="1" dirty="0" err="1"/>
              <a:t>id_emp</a:t>
            </a:r>
            <a:r>
              <a:rPr lang="es-MX" sz="1200" b="1" dirty="0"/>
              <a:t>) ON DELETE CASCADE,    </a:t>
            </a:r>
            <a:endParaRPr lang="es-MX" sz="1200" b="1" dirty="0" smtClean="0"/>
          </a:p>
          <a:p>
            <a:pPr marL="109728" indent="0">
              <a:buNone/>
            </a:pPr>
            <a:r>
              <a:rPr lang="es-MX" sz="1200" b="1" dirty="0"/>
              <a:t>	</a:t>
            </a:r>
            <a:r>
              <a:rPr lang="es-MX" sz="1200" b="1" dirty="0" smtClean="0"/>
              <a:t>PRIMARY </a:t>
            </a:r>
            <a:r>
              <a:rPr lang="es-MX" sz="1200" b="1" dirty="0"/>
              <a:t>KEY (</a:t>
            </a:r>
            <a:r>
              <a:rPr lang="es-MX" sz="1200" b="1" dirty="0" err="1"/>
              <a:t>id_emp</a:t>
            </a:r>
            <a:r>
              <a:rPr lang="es-MX" sz="1200" b="1" dirty="0"/>
              <a:t>, </a:t>
            </a:r>
            <a:r>
              <a:rPr lang="es-MX" sz="1200" b="1" dirty="0" err="1"/>
              <a:t>fecha_inicio</a:t>
            </a:r>
            <a:r>
              <a:rPr lang="es-MX" sz="1200" b="1" dirty="0" smtClean="0"/>
              <a:t>) ); </a:t>
            </a:r>
            <a:endParaRPr lang="es-MX" sz="1200" dirty="0" smtClean="0"/>
          </a:p>
          <a:p>
            <a:r>
              <a:rPr lang="es-MX" sz="1200" dirty="0" err="1"/>
              <a:t>Query</a:t>
            </a:r>
            <a:r>
              <a:rPr lang="es-MX" sz="1200" dirty="0"/>
              <a:t> OK, 0 </a:t>
            </a:r>
            <a:r>
              <a:rPr lang="es-MX" sz="1200" dirty="0" err="1"/>
              <a:t>rows</a:t>
            </a:r>
            <a:r>
              <a:rPr lang="es-MX" sz="1200" dirty="0"/>
              <a:t> </a:t>
            </a:r>
            <a:r>
              <a:rPr lang="es-MX" sz="1200" dirty="0" err="1"/>
              <a:t>affected</a:t>
            </a:r>
            <a:r>
              <a:rPr lang="es-MX" sz="1200" dirty="0"/>
              <a:t> (</a:t>
            </a:r>
            <a:r>
              <a:rPr lang="es-MX" sz="1200" dirty="0" smtClean="0"/>
              <a:t>0.05 </a:t>
            </a:r>
            <a:r>
              <a:rPr lang="es-MX" sz="1200" dirty="0" err="1"/>
              <a:t>sec</a:t>
            </a:r>
            <a:r>
              <a:rPr lang="es-MX" sz="1200" dirty="0"/>
              <a:t>)</a:t>
            </a:r>
          </a:p>
          <a:p>
            <a:endParaRPr lang="es-MX" sz="1200" dirty="0" smtClean="0"/>
          </a:p>
          <a:p>
            <a:r>
              <a:rPr lang="es-MX" sz="1200" dirty="0" err="1" smtClean="0"/>
              <a:t>mysql</a:t>
            </a:r>
            <a:r>
              <a:rPr lang="es-MX" sz="1200" dirty="0" smtClean="0"/>
              <a:t>&gt; </a:t>
            </a:r>
            <a:r>
              <a:rPr lang="es-MX" sz="1200" b="1" dirty="0"/>
              <a:t>CREATE TABLE </a:t>
            </a:r>
            <a:r>
              <a:rPr lang="es-MX" sz="1200" b="1" dirty="0" smtClean="0"/>
              <a:t>salario </a:t>
            </a:r>
            <a:r>
              <a:rPr lang="es-MX" sz="1200" b="1" dirty="0"/>
              <a:t>(    </a:t>
            </a:r>
            <a:endParaRPr lang="es-MX" sz="1200" b="1" dirty="0" smtClean="0"/>
          </a:p>
          <a:p>
            <a:pPr marL="109728" indent="0">
              <a:buNone/>
            </a:pPr>
            <a:r>
              <a:rPr lang="es-MX" sz="1200" b="1" dirty="0" smtClean="0"/>
              <a:t>	</a:t>
            </a:r>
            <a:r>
              <a:rPr lang="es-MX" sz="1200" b="1" dirty="0" err="1" smtClean="0"/>
              <a:t>id_emp</a:t>
            </a:r>
            <a:r>
              <a:rPr lang="es-MX" sz="1200" b="1" dirty="0" smtClean="0"/>
              <a:t>      </a:t>
            </a:r>
            <a:r>
              <a:rPr lang="es-MX" sz="1200" b="1" dirty="0"/>
              <a:t>INT             NOT NULL,    </a:t>
            </a:r>
            <a:endParaRPr lang="es-MX" sz="1200" b="1" dirty="0" smtClean="0"/>
          </a:p>
          <a:p>
            <a:pPr marL="109728" indent="0">
              <a:buNone/>
            </a:pPr>
            <a:r>
              <a:rPr lang="es-MX" sz="1200" b="1" dirty="0"/>
              <a:t>	</a:t>
            </a:r>
            <a:r>
              <a:rPr lang="es-MX" sz="1200" b="1" dirty="0" smtClean="0"/>
              <a:t>salario       INT             </a:t>
            </a:r>
            <a:r>
              <a:rPr lang="es-MX" sz="1200" b="1" dirty="0"/>
              <a:t>NOT NULL,    </a:t>
            </a:r>
            <a:endParaRPr lang="es-MX" sz="1200" b="1" dirty="0" smtClean="0"/>
          </a:p>
          <a:p>
            <a:pPr marL="109728" indent="0">
              <a:buNone/>
            </a:pPr>
            <a:r>
              <a:rPr lang="es-MX" sz="1200" b="1" dirty="0"/>
              <a:t>	</a:t>
            </a:r>
            <a:r>
              <a:rPr lang="es-MX" sz="1200" b="1" dirty="0" err="1" smtClean="0"/>
              <a:t>fecha_inicio</a:t>
            </a:r>
            <a:r>
              <a:rPr lang="es-MX" sz="1200" b="1" dirty="0" smtClean="0"/>
              <a:t>   </a:t>
            </a:r>
            <a:r>
              <a:rPr lang="es-MX" sz="1200" b="1" dirty="0"/>
              <a:t>DATE            NOT NULL,    </a:t>
            </a:r>
            <a:endParaRPr lang="es-MX" sz="1200" b="1" dirty="0" smtClean="0"/>
          </a:p>
          <a:p>
            <a:pPr marL="109728" indent="0">
              <a:buNone/>
            </a:pPr>
            <a:r>
              <a:rPr lang="es-MX" sz="1200" b="1" dirty="0"/>
              <a:t>	</a:t>
            </a:r>
            <a:r>
              <a:rPr lang="es-MX" sz="1200" b="1" dirty="0" err="1" smtClean="0"/>
              <a:t>fecha_fin</a:t>
            </a:r>
            <a:r>
              <a:rPr lang="es-MX" sz="1200" b="1" dirty="0" smtClean="0"/>
              <a:t>     </a:t>
            </a:r>
            <a:r>
              <a:rPr lang="es-MX" sz="1200" b="1" dirty="0"/>
              <a:t>DATE            </a:t>
            </a:r>
            <a:r>
              <a:rPr lang="es-MX" sz="1200" b="1" dirty="0" smtClean="0"/>
              <a:t>NULL</a:t>
            </a:r>
            <a:r>
              <a:rPr lang="es-MX" sz="1200" b="1" dirty="0"/>
              <a:t>,    </a:t>
            </a:r>
            <a:endParaRPr lang="es-MX" sz="1200" b="1" dirty="0" smtClean="0"/>
          </a:p>
          <a:p>
            <a:pPr marL="109728" indent="0">
              <a:buNone/>
            </a:pPr>
            <a:r>
              <a:rPr lang="es-MX" sz="1200" b="1" dirty="0"/>
              <a:t>	</a:t>
            </a:r>
            <a:r>
              <a:rPr lang="es-MX" sz="1200" b="1" dirty="0" smtClean="0"/>
              <a:t>KEY         </a:t>
            </a:r>
            <a:r>
              <a:rPr lang="es-MX" sz="1200" b="1" dirty="0"/>
              <a:t>(</a:t>
            </a:r>
            <a:r>
              <a:rPr lang="es-MX" sz="1200" b="1" dirty="0" err="1"/>
              <a:t>id_emp</a:t>
            </a:r>
            <a:r>
              <a:rPr lang="es-MX" sz="1200" b="1" dirty="0"/>
              <a:t>),    </a:t>
            </a:r>
            <a:endParaRPr lang="es-MX" sz="1200" b="1" dirty="0" smtClean="0"/>
          </a:p>
          <a:p>
            <a:pPr marL="109728" indent="0">
              <a:buNone/>
            </a:pPr>
            <a:r>
              <a:rPr lang="es-MX" sz="1200" b="1" dirty="0"/>
              <a:t>	</a:t>
            </a:r>
            <a:r>
              <a:rPr lang="es-MX" sz="1200" b="1" dirty="0" smtClean="0"/>
              <a:t>FOREIGN </a:t>
            </a:r>
            <a:r>
              <a:rPr lang="es-MX" sz="1200" b="1" dirty="0"/>
              <a:t>KEY (</a:t>
            </a:r>
            <a:r>
              <a:rPr lang="es-MX" sz="1200" b="1" dirty="0" err="1"/>
              <a:t>id_emp</a:t>
            </a:r>
            <a:r>
              <a:rPr lang="es-MX" sz="1200" b="1" dirty="0"/>
              <a:t>) REFERENCES </a:t>
            </a:r>
            <a:r>
              <a:rPr lang="es-MX" sz="1200" b="1" dirty="0" smtClean="0"/>
              <a:t>empleado </a:t>
            </a:r>
            <a:r>
              <a:rPr lang="es-MX" sz="1200" b="1" dirty="0"/>
              <a:t>(</a:t>
            </a:r>
            <a:r>
              <a:rPr lang="es-MX" sz="1200" b="1" dirty="0" err="1"/>
              <a:t>id_emp</a:t>
            </a:r>
            <a:r>
              <a:rPr lang="es-MX" sz="1200" b="1" dirty="0"/>
              <a:t>) ON DELETE CASCADE,    </a:t>
            </a:r>
            <a:endParaRPr lang="es-MX" sz="1200" b="1" dirty="0" smtClean="0"/>
          </a:p>
          <a:p>
            <a:pPr marL="109728" indent="0">
              <a:buNone/>
            </a:pPr>
            <a:r>
              <a:rPr lang="es-MX" sz="1200" b="1" dirty="0"/>
              <a:t>	</a:t>
            </a:r>
            <a:r>
              <a:rPr lang="es-MX" sz="1200" b="1" dirty="0" smtClean="0"/>
              <a:t>PRIMARY </a:t>
            </a:r>
            <a:r>
              <a:rPr lang="es-MX" sz="1200" b="1" dirty="0"/>
              <a:t>KEY (</a:t>
            </a:r>
            <a:r>
              <a:rPr lang="es-MX" sz="1200" b="1" dirty="0" err="1"/>
              <a:t>id_emp</a:t>
            </a:r>
            <a:r>
              <a:rPr lang="es-MX" sz="1200" b="1" dirty="0"/>
              <a:t>, </a:t>
            </a:r>
            <a:r>
              <a:rPr lang="es-MX" sz="1200" b="1" dirty="0" err="1"/>
              <a:t>fecha_inicio</a:t>
            </a:r>
            <a:r>
              <a:rPr lang="es-MX" sz="1200" b="1" dirty="0" smtClean="0"/>
              <a:t>) ); </a:t>
            </a:r>
          </a:p>
          <a:p>
            <a:r>
              <a:rPr lang="es-MX" sz="1200" dirty="0" err="1" smtClean="0"/>
              <a:t>Query</a:t>
            </a:r>
            <a:r>
              <a:rPr lang="es-MX" sz="1200" dirty="0" smtClean="0"/>
              <a:t> OK, 0 </a:t>
            </a:r>
            <a:r>
              <a:rPr lang="es-MX" sz="1200" dirty="0" err="1" smtClean="0"/>
              <a:t>rows</a:t>
            </a:r>
            <a:r>
              <a:rPr lang="es-MX" sz="1200" dirty="0" smtClean="0"/>
              <a:t> </a:t>
            </a:r>
            <a:r>
              <a:rPr lang="es-MX" sz="1200" dirty="0" err="1" smtClean="0"/>
              <a:t>affected</a:t>
            </a:r>
            <a:r>
              <a:rPr lang="es-MX" sz="1200" dirty="0" smtClean="0"/>
              <a:t> (0.04 </a:t>
            </a:r>
            <a:r>
              <a:rPr lang="es-MX" sz="1200" dirty="0" err="1" smtClean="0"/>
              <a:t>sec</a:t>
            </a:r>
            <a:r>
              <a:rPr lang="es-MX" sz="1200" dirty="0" smtClean="0"/>
              <a:t>)</a:t>
            </a:r>
            <a:endParaRPr lang="es-MX" sz="1200" dirty="0"/>
          </a:p>
        </p:txBody>
      </p:sp>
      <p:sp>
        <p:nvSpPr>
          <p:cNvPr id="3" name="2 Título"/>
          <p:cNvSpPr>
            <a:spLocks noGrp="1"/>
          </p:cNvSpPr>
          <p:nvPr>
            <p:ph type="title"/>
          </p:nvPr>
        </p:nvSpPr>
        <p:spPr/>
        <p:txBody>
          <a:bodyPr/>
          <a:lstStyle/>
          <a:p>
            <a:r>
              <a:rPr lang="es-MX" dirty="0" smtClean="0"/>
              <a:t>Creación de Tablas</a:t>
            </a:r>
            <a:endParaRPr lang="es-MX" dirty="0"/>
          </a:p>
        </p:txBody>
      </p:sp>
    </p:spTree>
    <p:extLst>
      <p:ext uri="{BB962C8B-B14F-4D97-AF65-F5344CB8AC3E}">
        <p14:creationId xmlns:p14="http://schemas.microsoft.com/office/powerpoint/2010/main" val="392784621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481329"/>
            <a:ext cx="8229600" cy="4179920"/>
          </a:xfrm>
        </p:spPr>
        <p:txBody>
          <a:bodyPr>
            <a:normAutofit lnSpcReduction="10000"/>
          </a:bodyPr>
          <a:lstStyle/>
          <a:p>
            <a:r>
              <a:rPr lang="es-MX" sz="1800" dirty="0" smtClean="0"/>
              <a:t>Para insertar registros en las tablas de la base de datos es requerida la sentencia </a:t>
            </a:r>
            <a:r>
              <a:rPr lang="es-MX" sz="1800" b="1" dirty="0" smtClean="0"/>
              <a:t>INSERT INTO</a:t>
            </a:r>
            <a:r>
              <a:rPr lang="es-MX" sz="1800" dirty="0" smtClean="0"/>
              <a:t>.</a:t>
            </a:r>
          </a:p>
          <a:p>
            <a:endParaRPr lang="es-MX" sz="1800" dirty="0"/>
          </a:p>
          <a:p>
            <a:r>
              <a:rPr lang="es-MX" sz="1800" dirty="0" smtClean="0"/>
              <a:t>Modo de empleo:</a:t>
            </a:r>
          </a:p>
          <a:p>
            <a:r>
              <a:rPr lang="es-MX" sz="1800" b="1" dirty="0" smtClean="0"/>
              <a:t>INSERT INTO </a:t>
            </a:r>
            <a:r>
              <a:rPr lang="es-MX" sz="1800" i="1" dirty="0" smtClean="0"/>
              <a:t>tabla</a:t>
            </a:r>
            <a:r>
              <a:rPr lang="es-MX" sz="1800" dirty="0" smtClean="0"/>
              <a:t> [(columna1, columna2, … </a:t>
            </a:r>
            <a:r>
              <a:rPr lang="es-MX" sz="1800" dirty="0" err="1" smtClean="0"/>
              <a:t>columnaN</a:t>
            </a:r>
            <a:r>
              <a:rPr lang="es-MX" sz="1800" dirty="0" smtClean="0"/>
              <a:t>)] </a:t>
            </a:r>
          </a:p>
          <a:p>
            <a:pPr marL="109728" indent="0">
              <a:buNone/>
            </a:pPr>
            <a:r>
              <a:rPr lang="es-MX" sz="1800" b="1" dirty="0"/>
              <a:t>	</a:t>
            </a:r>
            <a:r>
              <a:rPr lang="es-MX" sz="1800" b="1" dirty="0" smtClean="0"/>
              <a:t>VALUES</a:t>
            </a:r>
            <a:r>
              <a:rPr lang="es-MX" sz="1800" dirty="0" smtClean="0"/>
              <a:t> (valorCol1, valorCol2, …, </a:t>
            </a:r>
            <a:r>
              <a:rPr lang="es-MX" sz="1800" dirty="0" err="1" smtClean="0"/>
              <a:t>valorColN</a:t>
            </a:r>
            <a:r>
              <a:rPr lang="es-MX" sz="1800" dirty="0" smtClean="0"/>
              <a:t>); </a:t>
            </a:r>
          </a:p>
          <a:p>
            <a:endParaRPr lang="es-MX" sz="1800" dirty="0"/>
          </a:p>
          <a:p>
            <a:r>
              <a:rPr lang="es-MX" sz="1800" dirty="0" smtClean="0"/>
              <a:t>Para insertar datos en múltiples tablas:</a:t>
            </a:r>
          </a:p>
          <a:p>
            <a:r>
              <a:rPr lang="en-US" sz="1800" b="1" dirty="0"/>
              <a:t>INSERT</a:t>
            </a:r>
            <a:r>
              <a:rPr lang="en-US" sz="1800" dirty="0"/>
              <a:t> </a:t>
            </a:r>
            <a:r>
              <a:rPr lang="en-US" sz="1800" b="1" dirty="0"/>
              <a:t>INTO</a:t>
            </a:r>
            <a:r>
              <a:rPr lang="en-US" sz="1800" dirty="0"/>
              <a:t> </a:t>
            </a:r>
            <a:r>
              <a:rPr lang="en-US" sz="1800" i="1" dirty="0" err="1" smtClean="0"/>
              <a:t>tabla</a:t>
            </a:r>
            <a:r>
              <a:rPr lang="en-US" sz="1800" dirty="0" smtClean="0"/>
              <a:t> (id, </a:t>
            </a:r>
            <a:r>
              <a:rPr lang="en-US" sz="1800" dirty="0" err="1" smtClean="0"/>
              <a:t>nombre</a:t>
            </a:r>
            <a:r>
              <a:rPr lang="en-US" sz="1800" dirty="0" smtClean="0"/>
              <a:t>) </a:t>
            </a:r>
            <a:r>
              <a:rPr lang="en-US" sz="1800" b="1" dirty="0"/>
              <a:t>VALUES</a:t>
            </a:r>
            <a:r>
              <a:rPr lang="en-US" sz="1800" dirty="0"/>
              <a:t> </a:t>
            </a:r>
            <a:r>
              <a:rPr lang="en-US" sz="1800" dirty="0" smtClean="0"/>
              <a:t>( 2, ‘</a:t>
            </a:r>
            <a:r>
              <a:rPr lang="en-US" sz="1800" dirty="0" err="1" smtClean="0"/>
              <a:t>Ilse</a:t>
            </a:r>
            <a:r>
              <a:rPr lang="en-US" sz="1800" dirty="0" smtClean="0"/>
              <a:t>'); </a:t>
            </a:r>
          </a:p>
          <a:p>
            <a:r>
              <a:rPr lang="en-US" sz="1800" b="1" dirty="0" smtClean="0"/>
              <a:t>INSERT</a:t>
            </a:r>
            <a:r>
              <a:rPr lang="en-US" sz="1800" dirty="0" smtClean="0"/>
              <a:t> </a:t>
            </a:r>
            <a:r>
              <a:rPr lang="en-US" sz="1800" b="1" dirty="0"/>
              <a:t>INTO</a:t>
            </a:r>
            <a:r>
              <a:rPr lang="en-US" sz="1800" dirty="0"/>
              <a:t> </a:t>
            </a:r>
            <a:r>
              <a:rPr lang="en-US" sz="1800" i="1" dirty="0" smtClean="0"/>
              <a:t>tabla_2</a:t>
            </a:r>
            <a:r>
              <a:rPr lang="en-US" sz="1800" dirty="0" smtClean="0"/>
              <a:t> (id, </a:t>
            </a:r>
            <a:r>
              <a:rPr lang="en-US" sz="1800" dirty="0" err="1" smtClean="0"/>
              <a:t>id_tabla</a:t>
            </a:r>
            <a:r>
              <a:rPr lang="en-US" sz="1800" dirty="0" smtClean="0"/>
              <a:t>, </a:t>
            </a:r>
            <a:r>
              <a:rPr lang="en-US" sz="1800" dirty="0" err="1" smtClean="0"/>
              <a:t>telefono</a:t>
            </a:r>
            <a:r>
              <a:rPr lang="en-US" sz="1800" dirty="0" smtClean="0"/>
              <a:t>) </a:t>
            </a:r>
          </a:p>
          <a:p>
            <a:pPr marL="109728" indent="0">
              <a:buNone/>
            </a:pPr>
            <a:r>
              <a:rPr lang="en-US" sz="1800" b="1" dirty="0" smtClean="0"/>
              <a:t>	VALUES</a:t>
            </a:r>
            <a:r>
              <a:rPr lang="en-US" sz="1800" dirty="0" smtClean="0"/>
              <a:t> (5, </a:t>
            </a:r>
            <a:r>
              <a:rPr lang="en-US" sz="1800" b="1" dirty="0" smtClean="0"/>
              <a:t>SELECT</a:t>
            </a:r>
            <a:r>
              <a:rPr lang="en-US" sz="1800" dirty="0" smtClean="0"/>
              <a:t>(id </a:t>
            </a:r>
            <a:r>
              <a:rPr lang="en-US" sz="1800" b="1" dirty="0"/>
              <a:t>FROM</a:t>
            </a:r>
            <a:r>
              <a:rPr lang="en-US" sz="1800" dirty="0"/>
              <a:t> </a:t>
            </a:r>
            <a:r>
              <a:rPr lang="en-US" sz="1800" i="1" dirty="0" err="1" smtClean="0"/>
              <a:t>tabla</a:t>
            </a:r>
            <a:r>
              <a:rPr lang="en-US" sz="1800" dirty="0" smtClean="0"/>
              <a:t> </a:t>
            </a:r>
            <a:r>
              <a:rPr lang="en-US" sz="1800" b="1" dirty="0"/>
              <a:t>WHERE</a:t>
            </a:r>
            <a:r>
              <a:rPr lang="en-US" sz="1800" dirty="0"/>
              <a:t> </a:t>
            </a:r>
            <a:r>
              <a:rPr lang="en-US" sz="1800" dirty="0" err="1" smtClean="0"/>
              <a:t>nombre</a:t>
            </a:r>
            <a:r>
              <a:rPr lang="en-US" sz="1800" dirty="0" smtClean="0"/>
              <a:t>=‘</a:t>
            </a:r>
            <a:r>
              <a:rPr lang="en-US" sz="1800" dirty="0" err="1" smtClean="0"/>
              <a:t>Ilse</a:t>
            </a:r>
            <a:r>
              <a:rPr lang="en-US" sz="1800" dirty="0" smtClean="0"/>
              <a:t>’),</a:t>
            </a:r>
          </a:p>
          <a:p>
            <a:pPr marL="109728" indent="0">
              <a:buNone/>
            </a:pPr>
            <a:r>
              <a:rPr lang="en-US" sz="1800" dirty="0"/>
              <a:t>	</a:t>
            </a:r>
            <a:r>
              <a:rPr lang="en-US" sz="1800" dirty="0" smtClean="0"/>
              <a:t> ‘55669988’);</a:t>
            </a:r>
            <a:endParaRPr lang="es-MX" sz="1800" dirty="0" smtClean="0"/>
          </a:p>
          <a:p>
            <a:endParaRPr lang="es-MX" sz="1800" dirty="0" smtClean="0"/>
          </a:p>
          <a:p>
            <a:r>
              <a:rPr lang="es-MX" sz="1800" dirty="0" smtClean="0"/>
              <a:t>Mejor utilizar función </a:t>
            </a:r>
            <a:r>
              <a:rPr lang="es-MX" sz="1800" b="1" dirty="0" smtClean="0"/>
              <a:t>LAST_INSERT_ID()</a:t>
            </a:r>
            <a:endParaRPr lang="es-MX" sz="1800" dirty="0"/>
          </a:p>
          <a:p>
            <a:endParaRPr lang="es-MX" sz="1800" dirty="0"/>
          </a:p>
        </p:txBody>
      </p:sp>
      <p:sp>
        <p:nvSpPr>
          <p:cNvPr id="3" name="2 Título"/>
          <p:cNvSpPr>
            <a:spLocks noGrp="1"/>
          </p:cNvSpPr>
          <p:nvPr>
            <p:ph type="title"/>
          </p:nvPr>
        </p:nvSpPr>
        <p:spPr/>
        <p:txBody>
          <a:bodyPr/>
          <a:lstStyle/>
          <a:p>
            <a:r>
              <a:rPr lang="es-MX" dirty="0" smtClean="0"/>
              <a:t>Poblar tablas con INSERT INTO</a:t>
            </a:r>
            <a:endParaRPr lang="es-MX" dirty="0"/>
          </a:p>
        </p:txBody>
      </p:sp>
    </p:spTree>
    <p:extLst>
      <p:ext uri="{BB962C8B-B14F-4D97-AF65-F5344CB8AC3E}">
        <p14:creationId xmlns:p14="http://schemas.microsoft.com/office/powerpoint/2010/main" val="330746347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481329"/>
            <a:ext cx="8229600" cy="4179920"/>
          </a:xfrm>
        </p:spPr>
        <p:txBody>
          <a:bodyPr>
            <a:normAutofit/>
          </a:bodyPr>
          <a:lstStyle/>
          <a:p>
            <a:r>
              <a:rPr lang="es-MX" sz="1800" dirty="0" smtClean="0"/>
              <a:t>Para insertar múltiples registros en una tabla de una manera más rápida y externa es mediante el uso del comando </a:t>
            </a:r>
            <a:r>
              <a:rPr lang="es-MX" sz="1800" b="1" dirty="0" smtClean="0"/>
              <a:t>LOAD DATA</a:t>
            </a:r>
            <a:r>
              <a:rPr lang="es-MX" sz="1800" dirty="0" smtClean="0"/>
              <a:t>.</a:t>
            </a:r>
          </a:p>
          <a:p>
            <a:endParaRPr lang="es-MX" sz="1800" dirty="0"/>
          </a:p>
          <a:p>
            <a:r>
              <a:rPr lang="es-MX" sz="1800" dirty="0" smtClean="0"/>
              <a:t>Modo de empleo:</a:t>
            </a:r>
          </a:p>
          <a:p>
            <a:r>
              <a:rPr lang="es-MX" sz="1800" b="1" dirty="0" err="1"/>
              <a:t>mysql</a:t>
            </a:r>
            <a:r>
              <a:rPr lang="es-MX" sz="1800" b="1" dirty="0"/>
              <a:t>&gt; </a:t>
            </a:r>
            <a:r>
              <a:rPr lang="es-MX" sz="1800" b="1" dirty="0" smtClean="0"/>
              <a:t>LOAD DATA LOCAL INFILE </a:t>
            </a:r>
            <a:r>
              <a:rPr lang="es-MX" sz="1800" dirty="0" smtClean="0"/>
              <a:t>"C</a:t>
            </a:r>
            <a:r>
              <a:rPr lang="es-MX" sz="1800" dirty="0"/>
              <a:t>:/</a:t>
            </a:r>
            <a:r>
              <a:rPr lang="es-MX" sz="1800" dirty="0" smtClean="0"/>
              <a:t>Users/vgarcia/Desktop/tabla_departamento.txt“</a:t>
            </a:r>
            <a:r>
              <a:rPr lang="es-MX" sz="1800" b="1" dirty="0" smtClean="0"/>
              <a:t> INTO TABLE </a:t>
            </a:r>
            <a:r>
              <a:rPr lang="es-MX" sz="1800" dirty="0"/>
              <a:t>departamento</a:t>
            </a:r>
            <a:r>
              <a:rPr lang="es-MX" sz="1800" b="1" dirty="0"/>
              <a:t> </a:t>
            </a:r>
            <a:r>
              <a:rPr lang="es-MX" sz="1800" b="1" dirty="0" smtClean="0"/>
              <a:t>FIELDS TERMINATED BY </a:t>
            </a:r>
            <a:r>
              <a:rPr lang="es-MX" sz="1800" dirty="0" smtClean="0"/>
              <a:t>','</a:t>
            </a:r>
            <a:r>
              <a:rPr lang="es-MX" sz="1800" b="1" dirty="0" smtClean="0"/>
              <a:t> LINES TERMINATED BY </a:t>
            </a:r>
            <a:r>
              <a:rPr lang="es-MX" sz="1800" dirty="0" smtClean="0"/>
              <a:t>'\</a:t>
            </a:r>
            <a:r>
              <a:rPr lang="es-MX" sz="1800" dirty="0"/>
              <a:t>n'</a:t>
            </a:r>
            <a:r>
              <a:rPr lang="es-MX" sz="1800" b="1" dirty="0"/>
              <a:t>;</a:t>
            </a:r>
          </a:p>
          <a:p>
            <a:r>
              <a:rPr lang="es-MX" sz="1800" dirty="0" err="1"/>
              <a:t>Query</a:t>
            </a:r>
            <a:r>
              <a:rPr lang="es-MX" sz="1800" dirty="0"/>
              <a:t> OK, 3 </a:t>
            </a:r>
            <a:r>
              <a:rPr lang="es-MX" sz="1800" dirty="0" err="1"/>
              <a:t>rows</a:t>
            </a:r>
            <a:r>
              <a:rPr lang="es-MX" sz="1800" dirty="0"/>
              <a:t> </a:t>
            </a:r>
            <a:r>
              <a:rPr lang="es-MX" sz="1800" dirty="0" err="1"/>
              <a:t>affected</a:t>
            </a:r>
            <a:r>
              <a:rPr lang="es-MX" sz="1800" dirty="0"/>
              <a:t> (0.04 </a:t>
            </a:r>
            <a:r>
              <a:rPr lang="es-MX" sz="1800" dirty="0" err="1"/>
              <a:t>sec</a:t>
            </a:r>
            <a:r>
              <a:rPr lang="es-MX" sz="1800" dirty="0"/>
              <a:t>)</a:t>
            </a:r>
          </a:p>
        </p:txBody>
      </p:sp>
      <p:sp>
        <p:nvSpPr>
          <p:cNvPr id="3" name="2 Título"/>
          <p:cNvSpPr>
            <a:spLocks noGrp="1"/>
          </p:cNvSpPr>
          <p:nvPr>
            <p:ph type="title"/>
          </p:nvPr>
        </p:nvSpPr>
        <p:spPr/>
        <p:txBody>
          <a:bodyPr/>
          <a:lstStyle/>
          <a:p>
            <a:r>
              <a:rPr lang="es-MX" dirty="0" smtClean="0"/>
              <a:t>Poblar tablas con LOAD DATA</a:t>
            </a:r>
            <a:endParaRPr lang="es-MX" dirty="0"/>
          </a:p>
        </p:txBody>
      </p:sp>
    </p:spTree>
    <p:extLst>
      <p:ext uri="{BB962C8B-B14F-4D97-AF65-F5344CB8AC3E}">
        <p14:creationId xmlns:p14="http://schemas.microsoft.com/office/powerpoint/2010/main" val="150359364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481329"/>
            <a:ext cx="8229600" cy="4179920"/>
          </a:xfrm>
        </p:spPr>
        <p:txBody>
          <a:bodyPr>
            <a:normAutofit/>
          </a:bodyPr>
          <a:lstStyle/>
          <a:p>
            <a:r>
              <a:rPr lang="es-MX" sz="1800" dirty="0" smtClean="0"/>
              <a:t>Ejemplo.</a:t>
            </a:r>
          </a:p>
        </p:txBody>
      </p:sp>
      <p:sp>
        <p:nvSpPr>
          <p:cNvPr id="3" name="2 Título"/>
          <p:cNvSpPr>
            <a:spLocks noGrp="1"/>
          </p:cNvSpPr>
          <p:nvPr>
            <p:ph type="title"/>
          </p:nvPr>
        </p:nvSpPr>
        <p:spPr/>
        <p:txBody>
          <a:bodyPr/>
          <a:lstStyle/>
          <a:p>
            <a:r>
              <a:rPr lang="es-MX" dirty="0" smtClean="0"/>
              <a:t>Generación de consultas</a:t>
            </a:r>
            <a:endParaRPr lang="es-MX" dirty="0"/>
          </a:p>
        </p:txBody>
      </p:sp>
      <p:graphicFrame>
        <p:nvGraphicFramePr>
          <p:cNvPr id="4" name="3 Tabla"/>
          <p:cNvGraphicFramePr>
            <a:graphicFrameLocks noGrp="1"/>
          </p:cNvGraphicFramePr>
          <p:nvPr>
            <p:extLst>
              <p:ext uri="{D42A27DB-BD31-4B8C-83A1-F6EECF244321}">
                <p14:modId xmlns:p14="http://schemas.microsoft.com/office/powerpoint/2010/main" val="2036405792"/>
              </p:ext>
            </p:extLst>
          </p:nvPr>
        </p:nvGraphicFramePr>
        <p:xfrm>
          <a:off x="755576" y="2096864"/>
          <a:ext cx="7632850" cy="3708400"/>
        </p:xfrm>
        <a:graphic>
          <a:graphicData uri="http://schemas.openxmlformats.org/drawingml/2006/table">
            <a:tbl>
              <a:tblPr firstRow="1" bandRow="1">
                <a:tableStyleId>{5C22544A-7EE6-4342-B048-85BDC9FD1C3A}</a:tableStyleId>
              </a:tblPr>
              <a:tblGrid>
                <a:gridCol w="1526570"/>
                <a:gridCol w="1526570"/>
                <a:gridCol w="1526570"/>
                <a:gridCol w="1526570"/>
                <a:gridCol w="1526570"/>
              </a:tblGrid>
              <a:tr h="370840">
                <a:tc>
                  <a:txBody>
                    <a:bodyPr/>
                    <a:lstStyle/>
                    <a:p>
                      <a:r>
                        <a:rPr lang="es-MX" dirty="0" smtClean="0"/>
                        <a:t>Id</a:t>
                      </a:r>
                      <a:endParaRPr lang="es-MX" dirty="0"/>
                    </a:p>
                  </a:txBody>
                  <a:tcPr/>
                </a:tc>
                <a:tc>
                  <a:txBody>
                    <a:bodyPr/>
                    <a:lstStyle/>
                    <a:p>
                      <a:r>
                        <a:rPr lang="es-MX" dirty="0" smtClean="0"/>
                        <a:t>Nombre</a:t>
                      </a:r>
                      <a:endParaRPr lang="es-MX" dirty="0"/>
                    </a:p>
                  </a:txBody>
                  <a:tcPr/>
                </a:tc>
                <a:tc>
                  <a:txBody>
                    <a:bodyPr/>
                    <a:lstStyle/>
                    <a:p>
                      <a:r>
                        <a:rPr lang="es-MX" dirty="0" smtClean="0"/>
                        <a:t>Edad</a:t>
                      </a:r>
                      <a:endParaRPr lang="es-MX" dirty="0"/>
                    </a:p>
                  </a:txBody>
                  <a:tcPr/>
                </a:tc>
                <a:tc>
                  <a:txBody>
                    <a:bodyPr/>
                    <a:lstStyle/>
                    <a:p>
                      <a:r>
                        <a:rPr lang="es-MX" dirty="0" smtClean="0"/>
                        <a:t>Sexo</a:t>
                      </a:r>
                      <a:endParaRPr lang="es-MX" dirty="0"/>
                    </a:p>
                  </a:txBody>
                  <a:tcPr/>
                </a:tc>
                <a:tc>
                  <a:txBody>
                    <a:bodyPr/>
                    <a:lstStyle/>
                    <a:p>
                      <a:r>
                        <a:rPr lang="es-MX" dirty="0" smtClean="0"/>
                        <a:t>Calificación</a:t>
                      </a:r>
                      <a:endParaRPr lang="es-MX" dirty="0"/>
                    </a:p>
                  </a:txBody>
                  <a:tcPr/>
                </a:tc>
              </a:tr>
              <a:tr h="370840">
                <a:tc>
                  <a:txBody>
                    <a:bodyPr/>
                    <a:lstStyle/>
                    <a:p>
                      <a:r>
                        <a:rPr lang="es-MX" dirty="0" smtClean="0"/>
                        <a:t>1</a:t>
                      </a:r>
                      <a:endParaRPr lang="es-MX" dirty="0"/>
                    </a:p>
                  </a:txBody>
                  <a:tcPr/>
                </a:tc>
                <a:tc>
                  <a:txBody>
                    <a:bodyPr/>
                    <a:lstStyle/>
                    <a:p>
                      <a:r>
                        <a:rPr lang="es-MX" dirty="0" err="1" smtClean="0"/>
                        <a:t>Ivan</a:t>
                      </a:r>
                      <a:endParaRPr lang="es-MX" dirty="0"/>
                    </a:p>
                  </a:txBody>
                  <a:tcPr/>
                </a:tc>
                <a:tc>
                  <a:txBody>
                    <a:bodyPr/>
                    <a:lstStyle/>
                    <a:p>
                      <a:r>
                        <a:rPr lang="es-MX" dirty="0" smtClean="0"/>
                        <a:t>25</a:t>
                      </a:r>
                      <a:endParaRPr lang="es-MX" dirty="0"/>
                    </a:p>
                  </a:txBody>
                  <a:tcPr/>
                </a:tc>
                <a:tc>
                  <a:txBody>
                    <a:bodyPr/>
                    <a:lstStyle/>
                    <a:p>
                      <a:r>
                        <a:rPr lang="es-MX" dirty="0" smtClean="0"/>
                        <a:t>M</a:t>
                      </a:r>
                      <a:endParaRPr lang="es-MX" dirty="0"/>
                    </a:p>
                  </a:txBody>
                  <a:tcPr/>
                </a:tc>
                <a:tc>
                  <a:txBody>
                    <a:bodyPr/>
                    <a:lstStyle/>
                    <a:p>
                      <a:r>
                        <a:rPr lang="es-MX" dirty="0" smtClean="0"/>
                        <a:t>8</a:t>
                      </a:r>
                      <a:endParaRPr lang="es-MX" dirty="0"/>
                    </a:p>
                  </a:txBody>
                  <a:tcPr/>
                </a:tc>
              </a:tr>
              <a:tr h="370840">
                <a:tc>
                  <a:txBody>
                    <a:bodyPr/>
                    <a:lstStyle/>
                    <a:p>
                      <a:r>
                        <a:rPr lang="es-MX" dirty="0" smtClean="0"/>
                        <a:t>2</a:t>
                      </a:r>
                      <a:endParaRPr lang="es-MX" dirty="0"/>
                    </a:p>
                  </a:txBody>
                  <a:tcPr/>
                </a:tc>
                <a:tc>
                  <a:txBody>
                    <a:bodyPr/>
                    <a:lstStyle/>
                    <a:p>
                      <a:r>
                        <a:rPr lang="es-MX" dirty="0" smtClean="0"/>
                        <a:t>Ilse</a:t>
                      </a:r>
                      <a:endParaRPr lang="es-MX" dirty="0"/>
                    </a:p>
                  </a:txBody>
                  <a:tcPr/>
                </a:tc>
                <a:tc>
                  <a:txBody>
                    <a:bodyPr/>
                    <a:lstStyle/>
                    <a:p>
                      <a:r>
                        <a:rPr lang="es-MX" dirty="0" smtClean="0"/>
                        <a:t>23</a:t>
                      </a:r>
                      <a:endParaRPr lang="es-MX" dirty="0"/>
                    </a:p>
                  </a:txBody>
                  <a:tcPr/>
                </a:tc>
                <a:tc>
                  <a:txBody>
                    <a:bodyPr/>
                    <a:lstStyle/>
                    <a:p>
                      <a:r>
                        <a:rPr lang="es-MX" dirty="0" smtClean="0"/>
                        <a:t>F</a:t>
                      </a:r>
                      <a:endParaRPr lang="es-MX" dirty="0"/>
                    </a:p>
                  </a:txBody>
                  <a:tcPr/>
                </a:tc>
                <a:tc>
                  <a:txBody>
                    <a:bodyPr/>
                    <a:lstStyle/>
                    <a:p>
                      <a:r>
                        <a:rPr lang="es-MX" dirty="0" smtClean="0"/>
                        <a:t>9</a:t>
                      </a:r>
                      <a:endParaRPr lang="es-MX" dirty="0"/>
                    </a:p>
                  </a:txBody>
                  <a:tcPr/>
                </a:tc>
              </a:tr>
              <a:tr h="370840">
                <a:tc>
                  <a:txBody>
                    <a:bodyPr/>
                    <a:lstStyle/>
                    <a:p>
                      <a:r>
                        <a:rPr lang="es-MX" dirty="0" smtClean="0"/>
                        <a:t>3</a:t>
                      </a:r>
                      <a:endParaRPr lang="es-MX" dirty="0"/>
                    </a:p>
                  </a:txBody>
                  <a:tcPr/>
                </a:tc>
                <a:tc>
                  <a:txBody>
                    <a:bodyPr/>
                    <a:lstStyle/>
                    <a:p>
                      <a:r>
                        <a:rPr lang="es-MX" dirty="0" smtClean="0"/>
                        <a:t>Armando</a:t>
                      </a:r>
                      <a:endParaRPr lang="es-MX" dirty="0"/>
                    </a:p>
                  </a:txBody>
                  <a:tcPr/>
                </a:tc>
                <a:tc>
                  <a:txBody>
                    <a:bodyPr/>
                    <a:lstStyle/>
                    <a:p>
                      <a:r>
                        <a:rPr lang="es-MX" dirty="0" smtClean="0"/>
                        <a:t>25</a:t>
                      </a:r>
                      <a:endParaRPr lang="es-MX" dirty="0"/>
                    </a:p>
                  </a:txBody>
                  <a:tcPr/>
                </a:tc>
                <a:tc>
                  <a:txBody>
                    <a:bodyPr/>
                    <a:lstStyle/>
                    <a:p>
                      <a:r>
                        <a:rPr lang="es-MX" dirty="0" smtClean="0"/>
                        <a:t>M</a:t>
                      </a:r>
                      <a:endParaRPr lang="es-MX" dirty="0"/>
                    </a:p>
                  </a:txBody>
                  <a:tcPr/>
                </a:tc>
                <a:tc>
                  <a:txBody>
                    <a:bodyPr/>
                    <a:lstStyle/>
                    <a:p>
                      <a:r>
                        <a:rPr lang="es-MX" dirty="0" smtClean="0"/>
                        <a:t>6</a:t>
                      </a:r>
                      <a:endParaRPr lang="es-MX" dirty="0"/>
                    </a:p>
                  </a:txBody>
                  <a:tcPr/>
                </a:tc>
              </a:tr>
              <a:tr h="370840">
                <a:tc>
                  <a:txBody>
                    <a:bodyPr/>
                    <a:lstStyle/>
                    <a:p>
                      <a:r>
                        <a:rPr lang="es-MX" dirty="0" smtClean="0"/>
                        <a:t>4</a:t>
                      </a:r>
                      <a:endParaRPr lang="es-MX" dirty="0"/>
                    </a:p>
                  </a:txBody>
                  <a:tcPr/>
                </a:tc>
                <a:tc>
                  <a:txBody>
                    <a:bodyPr/>
                    <a:lstStyle/>
                    <a:p>
                      <a:r>
                        <a:rPr lang="es-MX" dirty="0" smtClean="0"/>
                        <a:t>Paola</a:t>
                      </a:r>
                      <a:endParaRPr lang="es-MX" dirty="0"/>
                    </a:p>
                  </a:txBody>
                  <a:tcPr/>
                </a:tc>
                <a:tc>
                  <a:txBody>
                    <a:bodyPr/>
                    <a:lstStyle/>
                    <a:p>
                      <a:r>
                        <a:rPr lang="es-MX" dirty="0" smtClean="0"/>
                        <a:t>21</a:t>
                      </a:r>
                      <a:endParaRPr lang="es-MX" dirty="0"/>
                    </a:p>
                  </a:txBody>
                  <a:tcPr/>
                </a:tc>
                <a:tc>
                  <a:txBody>
                    <a:bodyPr/>
                    <a:lstStyle/>
                    <a:p>
                      <a:r>
                        <a:rPr lang="es-MX" dirty="0" smtClean="0"/>
                        <a:t>F</a:t>
                      </a:r>
                      <a:endParaRPr lang="es-MX" dirty="0"/>
                    </a:p>
                  </a:txBody>
                  <a:tcPr/>
                </a:tc>
                <a:tc>
                  <a:txBody>
                    <a:bodyPr/>
                    <a:lstStyle/>
                    <a:p>
                      <a:r>
                        <a:rPr lang="es-MX" dirty="0" smtClean="0"/>
                        <a:t>8</a:t>
                      </a:r>
                      <a:endParaRPr lang="es-MX" dirty="0"/>
                    </a:p>
                  </a:txBody>
                  <a:tcPr/>
                </a:tc>
              </a:tr>
              <a:tr h="370840">
                <a:tc>
                  <a:txBody>
                    <a:bodyPr/>
                    <a:lstStyle/>
                    <a:p>
                      <a:r>
                        <a:rPr lang="es-MX" dirty="0" smtClean="0"/>
                        <a:t>5</a:t>
                      </a:r>
                      <a:endParaRPr lang="es-MX" dirty="0"/>
                    </a:p>
                  </a:txBody>
                  <a:tcPr/>
                </a:tc>
                <a:tc>
                  <a:txBody>
                    <a:bodyPr/>
                    <a:lstStyle/>
                    <a:p>
                      <a:r>
                        <a:rPr lang="es-MX" dirty="0" smtClean="0"/>
                        <a:t>Javier</a:t>
                      </a:r>
                      <a:endParaRPr lang="es-MX" dirty="0"/>
                    </a:p>
                  </a:txBody>
                  <a:tcPr/>
                </a:tc>
                <a:tc>
                  <a:txBody>
                    <a:bodyPr/>
                    <a:lstStyle/>
                    <a:p>
                      <a:r>
                        <a:rPr lang="es-MX" dirty="0" smtClean="0"/>
                        <a:t>30</a:t>
                      </a:r>
                      <a:endParaRPr lang="es-MX" dirty="0"/>
                    </a:p>
                  </a:txBody>
                  <a:tcPr/>
                </a:tc>
                <a:tc>
                  <a:txBody>
                    <a:bodyPr/>
                    <a:lstStyle/>
                    <a:p>
                      <a:r>
                        <a:rPr lang="es-MX" dirty="0" smtClean="0"/>
                        <a:t>M</a:t>
                      </a:r>
                      <a:endParaRPr lang="es-MX" dirty="0"/>
                    </a:p>
                  </a:txBody>
                  <a:tcPr/>
                </a:tc>
                <a:tc>
                  <a:txBody>
                    <a:bodyPr/>
                    <a:lstStyle/>
                    <a:p>
                      <a:r>
                        <a:rPr lang="es-MX" dirty="0" smtClean="0"/>
                        <a:t>7</a:t>
                      </a:r>
                      <a:endParaRPr lang="es-MX" dirty="0"/>
                    </a:p>
                  </a:txBody>
                  <a:tcPr/>
                </a:tc>
              </a:tr>
              <a:tr h="370840">
                <a:tc>
                  <a:txBody>
                    <a:bodyPr/>
                    <a:lstStyle/>
                    <a:p>
                      <a:r>
                        <a:rPr lang="es-MX" dirty="0" smtClean="0"/>
                        <a:t>6</a:t>
                      </a:r>
                      <a:endParaRPr lang="es-MX" dirty="0"/>
                    </a:p>
                  </a:txBody>
                  <a:tcPr/>
                </a:tc>
                <a:tc>
                  <a:txBody>
                    <a:bodyPr/>
                    <a:lstStyle/>
                    <a:p>
                      <a:r>
                        <a:rPr lang="es-MX" dirty="0" smtClean="0"/>
                        <a:t>Julio</a:t>
                      </a:r>
                      <a:endParaRPr lang="es-MX" dirty="0"/>
                    </a:p>
                  </a:txBody>
                  <a:tcPr/>
                </a:tc>
                <a:tc>
                  <a:txBody>
                    <a:bodyPr/>
                    <a:lstStyle/>
                    <a:p>
                      <a:r>
                        <a:rPr lang="es-MX" dirty="0" smtClean="0"/>
                        <a:t>40</a:t>
                      </a:r>
                      <a:endParaRPr lang="es-MX" dirty="0"/>
                    </a:p>
                  </a:txBody>
                  <a:tcPr/>
                </a:tc>
                <a:tc>
                  <a:txBody>
                    <a:bodyPr/>
                    <a:lstStyle/>
                    <a:p>
                      <a:r>
                        <a:rPr lang="es-MX" dirty="0" smtClean="0"/>
                        <a:t>M</a:t>
                      </a:r>
                      <a:endParaRPr lang="es-MX" dirty="0"/>
                    </a:p>
                  </a:txBody>
                  <a:tcPr/>
                </a:tc>
                <a:tc>
                  <a:txBody>
                    <a:bodyPr/>
                    <a:lstStyle/>
                    <a:p>
                      <a:r>
                        <a:rPr lang="es-MX" dirty="0" smtClean="0"/>
                        <a:t>9</a:t>
                      </a:r>
                      <a:endParaRPr lang="es-MX" dirty="0"/>
                    </a:p>
                  </a:txBody>
                  <a:tcPr/>
                </a:tc>
              </a:tr>
              <a:tr h="370840">
                <a:tc>
                  <a:txBody>
                    <a:bodyPr/>
                    <a:lstStyle/>
                    <a:p>
                      <a:r>
                        <a:rPr lang="es-MX" dirty="0" smtClean="0"/>
                        <a:t>7</a:t>
                      </a:r>
                      <a:endParaRPr lang="es-MX" dirty="0"/>
                    </a:p>
                  </a:txBody>
                  <a:tcPr/>
                </a:tc>
                <a:tc>
                  <a:txBody>
                    <a:bodyPr/>
                    <a:lstStyle/>
                    <a:p>
                      <a:r>
                        <a:rPr lang="es-MX" dirty="0" smtClean="0"/>
                        <a:t>Fernanda</a:t>
                      </a:r>
                      <a:endParaRPr lang="es-MX" dirty="0"/>
                    </a:p>
                  </a:txBody>
                  <a:tcPr/>
                </a:tc>
                <a:tc>
                  <a:txBody>
                    <a:bodyPr/>
                    <a:lstStyle/>
                    <a:p>
                      <a:r>
                        <a:rPr lang="es-MX" dirty="0" smtClean="0"/>
                        <a:t>25</a:t>
                      </a:r>
                      <a:endParaRPr lang="es-MX" dirty="0"/>
                    </a:p>
                  </a:txBody>
                  <a:tcPr/>
                </a:tc>
                <a:tc>
                  <a:txBody>
                    <a:bodyPr/>
                    <a:lstStyle/>
                    <a:p>
                      <a:r>
                        <a:rPr lang="es-MX" dirty="0" smtClean="0"/>
                        <a:t>F</a:t>
                      </a:r>
                      <a:endParaRPr lang="es-MX" dirty="0"/>
                    </a:p>
                  </a:txBody>
                  <a:tcPr/>
                </a:tc>
                <a:tc>
                  <a:txBody>
                    <a:bodyPr/>
                    <a:lstStyle/>
                    <a:p>
                      <a:r>
                        <a:rPr lang="es-MX" dirty="0" smtClean="0"/>
                        <a:t>9</a:t>
                      </a:r>
                      <a:endParaRPr lang="es-MX" dirty="0"/>
                    </a:p>
                  </a:txBody>
                  <a:tcPr/>
                </a:tc>
              </a:tr>
              <a:tr h="370840">
                <a:tc>
                  <a:txBody>
                    <a:bodyPr/>
                    <a:lstStyle/>
                    <a:p>
                      <a:r>
                        <a:rPr lang="es-MX" dirty="0" smtClean="0"/>
                        <a:t>8</a:t>
                      </a:r>
                      <a:endParaRPr lang="es-MX" dirty="0"/>
                    </a:p>
                  </a:txBody>
                  <a:tcPr/>
                </a:tc>
                <a:tc>
                  <a:txBody>
                    <a:bodyPr/>
                    <a:lstStyle/>
                    <a:p>
                      <a:r>
                        <a:rPr lang="es-MX" dirty="0" smtClean="0"/>
                        <a:t>Roberto</a:t>
                      </a:r>
                      <a:endParaRPr lang="es-MX" dirty="0"/>
                    </a:p>
                  </a:txBody>
                  <a:tcPr/>
                </a:tc>
                <a:tc>
                  <a:txBody>
                    <a:bodyPr/>
                    <a:lstStyle/>
                    <a:p>
                      <a:r>
                        <a:rPr lang="es-MX" dirty="0" smtClean="0"/>
                        <a:t>26</a:t>
                      </a:r>
                      <a:endParaRPr lang="es-MX" dirty="0"/>
                    </a:p>
                  </a:txBody>
                  <a:tcPr/>
                </a:tc>
                <a:tc>
                  <a:txBody>
                    <a:bodyPr/>
                    <a:lstStyle/>
                    <a:p>
                      <a:r>
                        <a:rPr lang="es-MX" dirty="0" smtClean="0"/>
                        <a:t>M</a:t>
                      </a:r>
                      <a:endParaRPr lang="es-MX" dirty="0"/>
                    </a:p>
                  </a:txBody>
                  <a:tcPr/>
                </a:tc>
                <a:tc>
                  <a:txBody>
                    <a:bodyPr/>
                    <a:lstStyle/>
                    <a:p>
                      <a:r>
                        <a:rPr lang="es-MX" dirty="0" smtClean="0"/>
                        <a:t>8</a:t>
                      </a:r>
                      <a:endParaRPr lang="es-MX" dirty="0"/>
                    </a:p>
                  </a:txBody>
                  <a:tcPr/>
                </a:tc>
              </a:tr>
              <a:tr h="370840">
                <a:tc>
                  <a:txBody>
                    <a:bodyPr/>
                    <a:lstStyle/>
                    <a:p>
                      <a:r>
                        <a:rPr lang="es-MX" dirty="0" smtClean="0"/>
                        <a:t>9</a:t>
                      </a:r>
                      <a:endParaRPr lang="es-MX" dirty="0"/>
                    </a:p>
                  </a:txBody>
                  <a:tcPr/>
                </a:tc>
                <a:tc>
                  <a:txBody>
                    <a:bodyPr/>
                    <a:lstStyle/>
                    <a:p>
                      <a:r>
                        <a:rPr lang="es-MX" dirty="0" smtClean="0"/>
                        <a:t>Margarita</a:t>
                      </a:r>
                      <a:endParaRPr lang="es-MX" dirty="0"/>
                    </a:p>
                  </a:txBody>
                  <a:tcPr/>
                </a:tc>
                <a:tc>
                  <a:txBody>
                    <a:bodyPr/>
                    <a:lstStyle/>
                    <a:p>
                      <a:r>
                        <a:rPr lang="es-MX" dirty="0" smtClean="0"/>
                        <a:t>23</a:t>
                      </a:r>
                      <a:endParaRPr lang="es-MX" dirty="0"/>
                    </a:p>
                  </a:txBody>
                  <a:tcPr/>
                </a:tc>
                <a:tc>
                  <a:txBody>
                    <a:bodyPr/>
                    <a:lstStyle/>
                    <a:p>
                      <a:r>
                        <a:rPr lang="es-MX" dirty="0" smtClean="0"/>
                        <a:t>F</a:t>
                      </a:r>
                      <a:endParaRPr lang="es-MX" dirty="0"/>
                    </a:p>
                  </a:txBody>
                  <a:tcPr/>
                </a:tc>
                <a:tc>
                  <a:txBody>
                    <a:bodyPr/>
                    <a:lstStyle/>
                    <a:p>
                      <a:r>
                        <a:rPr lang="es-MX" dirty="0" smtClean="0"/>
                        <a:t>7</a:t>
                      </a:r>
                      <a:endParaRPr lang="es-MX" dirty="0"/>
                    </a:p>
                  </a:txBody>
                  <a:tcPr/>
                </a:tc>
              </a:tr>
            </a:tbl>
          </a:graphicData>
        </a:graphic>
      </p:graphicFrame>
    </p:spTree>
    <p:extLst>
      <p:ext uri="{BB962C8B-B14F-4D97-AF65-F5344CB8AC3E}">
        <p14:creationId xmlns:p14="http://schemas.microsoft.com/office/powerpoint/2010/main" val="4469259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481329"/>
            <a:ext cx="8229600" cy="4179920"/>
          </a:xfrm>
        </p:spPr>
        <p:txBody>
          <a:bodyPr>
            <a:normAutofit/>
          </a:bodyPr>
          <a:lstStyle/>
          <a:p>
            <a:r>
              <a:rPr lang="es-MX" sz="1800" dirty="0" smtClean="0"/>
              <a:t>Para la generación de consultas, principalmente, se utilizan los comandos: </a:t>
            </a:r>
          </a:p>
          <a:p>
            <a:endParaRPr lang="es-MX" sz="1800" dirty="0"/>
          </a:p>
          <a:p>
            <a:r>
              <a:rPr lang="es-MX" sz="1800" b="1" dirty="0" smtClean="0"/>
              <a:t>SELECT</a:t>
            </a:r>
            <a:r>
              <a:rPr lang="es-MX" sz="1800" dirty="0"/>
              <a:t>: Permite seleccionar un conjunto de columnas o </a:t>
            </a:r>
            <a:r>
              <a:rPr lang="es-MX" sz="1800" dirty="0" smtClean="0"/>
              <a:t>campos </a:t>
            </a:r>
            <a:r>
              <a:rPr lang="es-MX" sz="1800" dirty="0"/>
              <a:t>de una tabla, se puede </a:t>
            </a:r>
            <a:r>
              <a:rPr lang="es-MX" sz="1800" dirty="0" smtClean="0"/>
              <a:t>detallar</a:t>
            </a:r>
            <a:r>
              <a:rPr lang="es-MX" sz="1800" dirty="0"/>
              <a:t> </a:t>
            </a:r>
            <a:r>
              <a:rPr lang="es-MX" sz="1800" dirty="0" smtClean="0"/>
              <a:t>nombres específicos </a:t>
            </a:r>
            <a:r>
              <a:rPr lang="es-MX" sz="1800" dirty="0"/>
              <a:t>o usar </a:t>
            </a:r>
            <a:r>
              <a:rPr lang="es-MX" sz="1800" dirty="0" smtClean="0"/>
              <a:t>alias.</a:t>
            </a:r>
          </a:p>
          <a:p>
            <a:endParaRPr lang="es-MX" sz="1800" b="1" dirty="0" smtClean="0"/>
          </a:p>
          <a:p>
            <a:r>
              <a:rPr lang="es-MX" sz="1800" b="1" dirty="0" smtClean="0"/>
              <a:t>FROM</a:t>
            </a:r>
            <a:r>
              <a:rPr lang="es-MX" sz="1800" dirty="0"/>
              <a:t>: Especifica el nombre de la tabla o tablas de </a:t>
            </a:r>
            <a:r>
              <a:rPr lang="es-MX" sz="1800" dirty="0" smtClean="0"/>
              <a:t>las que </a:t>
            </a:r>
            <a:r>
              <a:rPr lang="es-MX" sz="1800" dirty="0"/>
              <a:t>se desea obtener información de columnas </a:t>
            </a:r>
            <a:r>
              <a:rPr lang="es-MX" sz="1800" dirty="0" smtClean="0"/>
              <a:t>o </a:t>
            </a:r>
            <a:r>
              <a:rPr lang="es-MX" sz="1800" dirty="0"/>
              <a:t>campos</a:t>
            </a:r>
            <a:r>
              <a:rPr lang="es-MX" sz="1800" dirty="0" smtClean="0"/>
              <a:t>.</a:t>
            </a:r>
          </a:p>
          <a:p>
            <a:endParaRPr lang="es-MX" sz="1800" dirty="0" smtClean="0"/>
          </a:p>
          <a:p>
            <a:r>
              <a:rPr lang="es-MX" sz="1800" b="1" dirty="0" smtClean="0"/>
              <a:t>WHERE</a:t>
            </a:r>
            <a:r>
              <a:rPr lang="es-MX" sz="1800" dirty="0"/>
              <a:t>: Condición que deben cumplir las llaves primarias, </a:t>
            </a:r>
            <a:r>
              <a:rPr lang="es-MX" sz="1800" dirty="0" smtClean="0"/>
              <a:t>o foráneas </a:t>
            </a:r>
            <a:r>
              <a:rPr lang="es-MX" sz="1800" dirty="0"/>
              <a:t>o campos de </a:t>
            </a:r>
            <a:r>
              <a:rPr lang="es-MX" sz="1800" dirty="0" smtClean="0"/>
              <a:t>la o las tablas implicadas.</a:t>
            </a:r>
            <a:endParaRPr lang="es-MX" sz="1800" dirty="0"/>
          </a:p>
        </p:txBody>
      </p:sp>
      <p:sp>
        <p:nvSpPr>
          <p:cNvPr id="3" name="2 Título"/>
          <p:cNvSpPr>
            <a:spLocks noGrp="1"/>
          </p:cNvSpPr>
          <p:nvPr>
            <p:ph type="title"/>
          </p:nvPr>
        </p:nvSpPr>
        <p:spPr/>
        <p:txBody>
          <a:bodyPr/>
          <a:lstStyle/>
          <a:p>
            <a:r>
              <a:rPr lang="es-MX" dirty="0" smtClean="0"/>
              <a:t>Generación de consultas</a:t>
            </a:r>
            <a:endParaRPr lang="es-MX" dirty="0"/>
          </a:p>
        </p:txBody>
      </p:sp>
    </p:spTree>
    <p:extLst>
      <p:ext uri="{BB962C8B-B14F-4D97-AF65-F5344CB8AC3E}">
        <p14:creationId xmlns:p14="http://schemas.microsoft.com/office/powerpoint/2010/main" val="166557664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481329"/>
            <a:ext cx="8229600" cy="4179920"/>
          </a:xfrm>
        </p:spPr>
        <p:txBody>
          <a:bodyPr>
            <a:normAutofit/>
          </a:bodyPr>
          <a:lstStyle/>
          <a:p>
            <a:r>
              <a:rPr lang="es-MX" sz="1800" dirty="0" smtClean="0"/>
              <a:t>Sintaxis general.</a:t>
            </a:r>
          </a:p>
          <a:p>
            <a:endParaRPr lang="es-MX" sz="1800" b="1" dirty="0" smtClean="0"/>
          </a:p>
          <a:p>
            <a:r>
              <a:rPr lang="es-MX" sz="1800" b="1" dirty="0" smtClean="0"/>
              <a:t>SELECT</a:t>
            </a:r>
            <a:r>
              <a:rPr lang="es-MX" sz="1800" dirty="0" smtClean="0"/>
              <a:t> </a:t>
            </a:r>
            <a:r>
              <a:rPr lang="es-MX" sz="1800" dirty="0"/>
              <a:t>[ALL | DISTINCT | DISTINCTROW ] </a:t>
            </a:r>
            <a:endParaRPr lang="es-MX" sz="1800" dirty="0" smtClean="0"/>
          </a:p>
          <a:p>
            <a:pPr marL="109728" indent="0">
              <a:buNone/>
            </a:pPr>
            <a:r>
              <a:rPr lang="es-MX" sz="1800" dirty="0" smtClean="0"/>
              <a:t>	[</a:t>
            </a:r>
            <a:r>
              <a:rPr lang="es-MX" sz="1800" i="1" dirty="0" smtClean="0"/>
              <a:t>campo</a:t>
            </a:r>
            <a:r>
              <a:rPr lang="es-MX" sz="1800" dirty="0" smtClean="0"/>
              <a:t> |</a:t>
            </a:r>
            <a:r>
              <a:rPr lang="es-MX" sz="1800" i="1" dirty="0" err="1" smtClean="0"/>
              <a:t>select_expr</a:t>
            </a:r>
            <a:r>
              <a:rPr lang="es-MX" sz="1800" dirty="0"/>
              <a:t> </a:t>
            </a:r>
            <a:r>
              <a:rPr lang="es-MX" sz="1800" dirty="0" smtClean="0"/>
              <a:t>[</a:t>
            </a:r>
            <a:r>
              <a:rPr lang="es-MX" sz="1800" b="1" dirty="0" smtClean="0"/>
              <a:t>AS</a:t>
            </a:r>
            <a:r>
              <a:rPr lang="es-MX" sz="1800" dirty="0" smtClean="0"/>
              <a:t> </a:t>
            </a:r>
            <a:r>
              <a:rPr lang="es-MX" sz="1800" i="1" dirty="0" smtClean="0"/>
              <a:t>alias</a:t>
            </a:r>
            <a:r>
              <a:rPr lang="es-MX" sz="1800" dirty="0" smtClean="0"/>
              <a:t>],...]</a:t>
            </a:r>
            <a:endParaRPr lang="es-MX" sz="1800" dirty="0"/>
          </a:p>
          <a:p>
            <a:r>
              <a:rPr lang="es-MX" sz="1800" dirty="0" smtClean="0"/>
              <a:t>[</a:t>
            </a:r>
            <a:r>
              <a:rPr lang="es-MX" sz="1800" b="1" dirty="0"/>
              <a:t>FROM</a:t>
            </a:r>
            <a:r>
              <a:rPr lang="es-MX" sz="1800" dirty="0"/>
              <a:t> </a:t>
            </a:r>
            <a:r>
              <a:rPr lang="es-MX" sz="1800" i="1" dirty="0" smtClean="0"/>
              <a:t>tabla, ...]</a:t>
            </a:r>
            <a:endParaRPr lang="es-MX" sz="1800" dirty="0" smtClean="0"/>
          </a:p>
          <a:p>
            <a:r>
              <a:rPr lang="es-MX" sz="1800" dirty="0" smtClean="0"/>
              <a:t>[</a:t>
            </a:r>
            <a:r>
              <a:rPr lang="es-MX" sz="1800" b="1" dirty="0" smtClean="0"/>
              <a:t>WHERE</a:t>
            </a:r>
            <a:r>
              <a:rPr lang="es-MX" sz="1800" dirty="0" smtClean="0"/>
              <a:t> </a:t>
            </a:r>
            <a:r>
              <a:rPr lang="es-MX" sz="1800" i="1" dirty="0" err="1" smtClean="0"/>
              <a:t>filtro_condicion</a:t>
            </a:r>
            <a:r>
              <a:rPr lang="es-MX" sz="1800" i="1" dirty="0" smtClean="0"/>
              <a:t> </a:t>
            </a:r>
          </a:p>
          <a:p>
            <a:pPr marL="109728" indent="0">
              <a:buNone/>
            </a:pPr>
            <a:r>
              <a:rPr lang="es-MX" sz="1800" dirty="0" smtClean="0"/>
              <a:t>	[{</a:t>
            </a:r>
            <a:r>
              <a:rPr lang="es-MX" sz="1800" b="1" dirty="0" smtClean="0"/>
              <a:t>AND</a:t>
            </a:r>
            <a:r>
              <a:rPr lang="es-MX" sz="1800" dirty="0" smtClean="0"/>
              <a:t> </a:t>
            </a:r>
            <a:r>
              <a:rPr lang="es-MX" sz="1800" i="1" dirty="0" err="1" smtClean="0"/>
              <a:t>filtro_condicion</a:t>
            </a:r>
            <a:r>
              <a:rPr lang="es-MX" sz="1800" dirty="0" smtClean="0"/>
              <a:t> | </a:t>
            </a:r>
            <a:r>
              <a:rPr lang="es-MX" sz="1800" b="1" dirty="0" smtClean="0"/>
              <a:t>OR</a:t>
            </a:r>
            <a:r>
              <a:rPr lang="es-MX" sz="1800" dirty="0" smtClean="0"/>
              <a:t> </a:t>
            </a:r>
            <a:r>
              <a:rPr lang="es-MX" sz="1800" i="1" dirty="0" err="1"/>
              <a:t>filtro_condicion</a:t>
            </a:r>
            <a:r>
              <a:rPr lang="es-MX" sz="1800" dirty="0" smtClean="0"/>
              <a:t>}]] </a:t>
            </a:r>
          </a:p>
          <a:p>
            <a:r>
              <a:rPr lang="es-MX" sz="1800" dirty="0" smtClean="0"/>
              <a:t>[</a:t>
            </a:r>
            <a:r>
              <a:rPr lang="es-MX" sz="1800" b="1" dirty="0"/>
              <a:t>GROUP BY </a:t>
            </a:r>
            <a:r>
              <a:rPr lang="es-MX" sz="1800" dirty="0" smtClean="0"/>
              <a:t>{</a:t>
            </a:r>
            <a:r>
              <a:rPr lang="es-MX" sz="1800" i="1" dirty="0" smtClean="0"/>
              <a:t>columna</a:t>
            </a:r>
            <a:r>
              <a:rPr lang="es-MX" sz="1800" dirty="0" smtClean="0"/>
              <a:t>} </a:t>
            </a:r>
            <a:r>
              <a:rPr lang="es-MX" sz="1800" dirty="0"/>
              <a:t>[</a:t>
            </a:r>
            <a:r>
              <a:rPr lang="es-MX" sz="1800" b="1" dirty="0"/>
              <a:t>ASC</a:t>
            </a:r>
            <a:r>
              <a:rPr lang="es-MX" sz="1800" dirty="0"/>
              <a:t> | </a:t>
            </a:r>
            <a:r>
              <a:rPr lang="es-MX" sz="1800" b="1" dirty="0"/>
              <a:t>DESC</a:t>
            </a:r>
            <a:r>
              <a:rPr lang="es-MX" sz="1800" dirty="0"/>
              <a:t>], </a:t>
            </a:r>
            <a:r>
              <a:rPr lang="es-MX" sz="1800" dirty="0" smtClean="0"/>
              <a:t>...]</a:t>
            </a:r>
          </a:p>
          <a:p>
            <a:r>
              <a:rPr lang="es-MX" sz="1800" dirty="0" smtClean="0"/>
              <a:t>[</a:t>
            </a:r>
            <a:r>
              <a:rPr lang="es-MX" sz="1800" b="1" dirty="0"/>
              <a:t>ORDER BY</a:t>
            </a:r>
            <a:r>
              <a:rPr lang="es-MX" sz="1800" dirty="0"/>
              <a:t> </a:t>
            </a:r>
            <a:r>
              <a:rPr lang="es-MX" sz="1800" dirty="0" smtClean="0"/>
              <a:t>{</a:t>
            </a:r>
            <a:r>
              <a:rPr lang="es-MX" sz="1800" i="1" dirty="0" smtClean="0"/>
              <a:t>columna</a:t>
            </a:r>
            <a:r>
              <a:rPr lang="es-MX" sz="1800" dirty="0" smtClean="0"/>
              <a:t>} </a:t>
            </a:r>
            <a:r>
              <a:rPr lang="es-MX" sz="1800" dirty="0"/>
              <a:t>[</a:t>
            </a:r>
            <a:r>
              <a:rPr lang="es-MX" sz="1800" b="1" dirty="0"/>
              <a:t>ASC</a:t>
            </a:r>
            <a:r>
              <a:rPr lang="es-MX" sz="1800" dirty="0"/>
              <a:t> | </a:t>
            </a:r>
            <a:r>
              <a:rPr lang="es-MX" sz="1800" b="1" dirty="0"/>
              <a:t>DESC</a:t>
            </a:r>
            <a:r>
              <a:rPr lang="es-MX" sz="1800" dirty="0" smtClean="0"/>
              <a:t>], </a:t>
            </a:r>
            <a:r>
              <a:rPr lang="es-MX" sz="1800" dirty="0"/>
              <a:t>...] </a:t>
            </a:r>
            <a:endParaRPr lang="es-MX" sz="1800" dirty="0" smtClean="0"/>
          </a:p>
          <a:p>
            <a:r>
              <a:rPr lang="es-MX" sz="1800" dirty="0" smtClean="0"/>
              <a:t>[</a:t>
            </a:r>
            <a:r>
              <a:rPr lang="es-MX" sz="1800" b="1" dirty="0"/>
              <a:t>LIMIT</a:t>
            </a:r>
            <a:r>
              <a:rPr lang="es-MX" sz="1800" dirty="0"/>
              <a:t> {[</a:t>
            </a:r>
            <a:r>
              <a:rPr lang="es-MX" sz="1800" i="1" dirty="0"/>
              <a:t>offset</a:t>
            </a:r>
            <a:r>
              <a:rPr lang="es-MX" sz="1800" dirty="0"/>
              <a:t>,] </a:t>
            </a:r>
            <a:r>
              <a:rPr lang="es-MX" sz="1800" i="1" dirty="0" err="1" smtClean="0"/>
              <a:t>cuantos_registros</a:t>
            </a:r>
            <a:r>
              <a:rPr lang="es-MX" sz="1800" dirty="0" smtClean="0"/>
              <a:t> </a:t>
            </a:r>
            <a:r>
              <a:rPr lang="es-MX" sz="1800" dirty="0"/>
              <a:t>| </a:t>
            </a:r>
            <a:r>
              <a:rPr lang="es-MX" sz="1800" i="1" dirty="0" err="1" smtClean="0"/>
              <a:t>cuantos_registros</a:t>
            </a:r>
            <a:r>
              <a:rPr lang="es-MX" sz="1800" dirty="0" smtClean="0"/>
              <a:t> </a:t>
            </a:r>
            <a:r>
              <a:rPr lang="es-MX" sz="1800" b="1" dirty="0"/>
              <a:t>OFFSET</a:t>
            </a:r>
            <a:r>
              <a:rPr lang="es-MX" sz="1800" dirty="0"/>
              <a:t> </a:t>
            </a:r>
            <a:r>
              <a:rPr lang="es-MX" sz="1800" i="1" dirty="0"/>
              <a:t>offset</a:t>
            </a:r>
            <a:r>
              <a:rPr lang="es-MX" sz="1800" dirty="0" smtClean="0"/>
              <a:t>}]</a:t>
            </a:r>
            <a:endParaRPr lang="es-MX" sz="1800" dirty="0"/>
          </a:p>
        </p:txBody>
      </p:sp>
      <p:sp>
        <p:nvSpPr>
          <p:cNvPr id="3" name="2 Título"/>
          <p:cNvSpPr>
            <a:spLocks noGrp="1"/>
          </p:cNvSpPr>
          <p:nvPr>
            <p:ph type="title"/>
          </p:nvPr>
        </p:nvSpPr>
        <p:spPr/>
        <p:txBody>
          <a:bodyPr/>
          <a:lstStyle/>
          <a:p>
            <a:r>
              <a:rPr lang="es-MX" dirty="0" smtClean="0"/>
              <a:t>Generación de consultas</a:t>
            </a:r>
            <a:endParaRPr lang="es-MX" dirty="0"/>
          </a:p>
        </p:txBody>
      </p:sp>
    </p:spTree>
    <p:extLst>
      <p:ext uri="{BB962C8B-B14F-4D97-AF65-F5344CB8AC3E}">
        <p14:creationId xmlns:p14="http://schemas.microsoft.com/office/powerpoint/2010/main" val="393541866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481329"/>
            <a:ext cx="8229600" cy="4179920"/>
          </a:xfrm>
        </p:spPr>
        <p:txBody>
          <a:bodyPr>
            <a:normAutofit fontScale="85000" lnSpcReduction="20000"/>
          </a:bodyPr>
          <a:lstStyle/>
          <a:p>
            <a:r>
              <a:rPr lang="en-US" sz="1800" dirty="0" err="1"/>
              <a:t>mysql</a:t>
            </a:r>
            <a:r>
              <a:rPr lang="en-US" sz="1800" dirty="0"/>
              <a:t>&gt; select * from </a:t>
            </a:r>
            <a:r>
              <a:rPr lang="en-US" sz="1800" dirty="0" err="1"/>
              <a:t>empleado</a:t>
            </a:r>
            <a:r>
              <a:rPr lang="en-US" sz="1800" dirty="0"/>
              <a:t> where year(</a:t>
            </a:r>
            <a:r>
              <a:rPr lang="en-US" sz="1800" dirty="0" err="1"/>
              <a:t>fecha_nac</a:t>
            </a:r>
            <a:r>
              <a:rPr lang="en-US" sz="1800" dirty="0"/>
              <a:t>) = '1988</a:t>
            </a:r>
            <a:r>
              <a:rPr lang="en-US" sz="1800" dirty="0" smtClean="0"/>
              <a:t>';</a:t>
            </a:r>
          </a:p>
          <a:p>
            <a:endParaRPr lang="en-US" sz="1800" dirty="0"/>
          </a:p>
          <a:p>
            <a:r>
              <a:rPr lang="en-US" sz="1800" dirty="0" err="1"/>
              <a:t>mysql</a:t>
            </a:r>
            <a:r>
              <a:rPr lang="en-US" sz="1800" dirty="0"/>
              <a:t>&gt; select * from </a:t>
            </a:r>
            <a:r>
              <a:rPr lang="en-US" sz="1800" dirty="0" err="1"/>
              <a:t>empleado</a:t>
            </a:r>
            <a:r>
              <a:rPr lang="en-US" sz="1800" dirty="0"/>
              <a:t> where month(</a:t>
            </a:r>
            <a:r>
              <a:rPr lang="en-US" sz="1800" dirty="0" err="1"/>
              <a:t>fecha_nac</a:t>
            </a:r>
            <a:r>
              <a:rPr lang="en-US" sz="1800" dirty="0"/>
              <a:t>) = '06</a:t>
            </a:r>
            <a:r>
              <a:rPr lang="en-US" sz="1800" dirty="0" smtClean="0"/>
              <a:t>';</a:t>
            </a:r>
          </a:p>
          <a:p>
            <a:endParaRPr lang="en-US" sz="1800" dirty="0"/>
          </a:p>
          <a:p>
            <a:r>
              <a:rPr lang="en-US" sz="1800" dirty="0" err="1"/>
              <a:t>mysql</a:t>
            </a:r>
            <a:r>
              <a:rPr lang="en-US" sz="1800" dirty="0"/>
              <a:t>&gt; select * from </a:t>
            </a:r>
            <a:r>
              <a:rPr lang="en-US" sz="1800" dirty="0" err="1"/>
              <a:t>empleado</a:t>
            </a:r>
            <a:r>
              <a:rPr lang="en-US" sz="1800" dirty="0"/>
              <a:t> where </a:t>
            </a:r>
            <a:r>
              <a:rPr lang="en-US" sz="1800" dirty="0" err="1"/>
              <a:t>fecha_contratacion</a:t>
            </a:r>
            <a:r>
              <a:rPr lang="en-US" sz="1800" dirty="0"/>
              <a:t> between '2012-01-30' </a:t>
            </a:r>
            <a:r>
              <a:rPr lang="en-US" sz="1800" dirty="0" smtClean="0"/>
              <a:t>and '2012-12-01';</a:t>
            </a:r>
          </a:p>
          <a:p>
            <a:endParaRPr lang="en-US" sz="1800" dirty="0"/>
          </a:p>
          <a:p>
            <a:r>
              <a:rPr lang="en-US" sz="1800" dirty="0" err="1"/>
              <a:t>mysql</a:t>
            </a:r>
            <a:r>
              <a:rPr lang="en-US" sz="1800" dirty="0"/>
              <a:t>&gt; select * from </a:t>
            </a:r>
            <a:r>
              <a:rPr lang="en-US" sz="1800" dirty="0" err="1"/>
              <a:t>empleado</a:t>
            </a:r>
            <a:r>
              <a:rPr lang="en-US" sz="1800" dirty="0"/>
              <a:t> where </a:t>
            </a:r>
            <a:r>
              <a:rPr lang="en-US" sz="1800" dirty="0" err="1"/>
              <a:t>sexo</a:t>
            </a:r>
            <a:r>
              <a:rPr lang="en-US" sz="1800" dirty="0"/>
              <a:t> = 'F'; </a:t>
            </a:r>
            <a:endParaRPr lang="en-US" sz="1800" dirty="0" smtClean="0"/>
          </a:p>
          <a:p>
            <a:endParaRPr lang="en-US" sz="1800" dirty="0"/>
          </a:p>
          <a:p>
            <a:r>
              <a:rPr lang="en-US" sz="1800" dirty="0" err="1" smtClean="0"/>
              <a:t>mysql</a:t>
            </a:r>
            <a:r>
              <a:rPr lang="en-US" sz="1800" dirty="0"/>
              <a:t>&gt; select distinct </a:t>
            </a:r>
            <a:r>
              <a:rPr lang="en-US" sz="1800" dirty="0" err="1"/>
              <a:t>ap_pat</a:t>
            </a:r>
            <a:r>
              <a:rPr lang="en-US" sz="1800" dirty="0"/>
              <a:t> from </a:t>
            </a:r>
            <a:r>
              <a:rPr lang="en-US" sz="1800" dirty="0" err="1"/>
              <a:t>empleado</a:t>
            </a:r>
            <a:r>
              <a:rPr lang="en-US" sz="1800" dirty="0" smtClean="0"/>
              <a:t>;</a:t>
            </a:r>
          </a:p>
          <a:p>
            <a:endParaRPr lang="en-US" sz="1800" dirty="0"/>
          </a:p>
          <a:p>
            <a:r>
              <a:rPr lang="en-US" sz="1800" dirty="0" err="1"/>
              <a:t>mysql</a:t>
            </a:r>
            <a:r>
              <a:rPr lang="en-US" sz="1800" dirty="0"/>
              <a:t>&gt; select distinct </a:t>
            </a:r>
            <a:r>
              <a:rPr lang="en-US" sz="1800" dirty="0" err="1"/>
              <a:t>ap_pat</a:t>
            </a:r>
            <a:r>
              <a:rPr lang="en-US" sz="1800" dirty="0"/>
              <a:t>, count(</a:t>
            </a:r>
            <a:r>
              <a:rPr lang="en-US" sz="1800" dirty="0" err="1"/>
              <a:t>id_emp</a:t>
            </a:r>
            <a:r>
              <a:rPr lang="en-US" sz="1800" dirty="0"/>
              <a:t>) from </a:t>
            </a:r>
            <a:r>
              <a:rPr lang="en-US" sz="1800" dirty="0" err="1"/>
              <a:t>empleado</a:t>
            </a:r>
            <a:r>
              <a:rPr lang="en-US" sz="1800" dirty="0"/>
              <a:t> group by (</a:t>
            </a:r>
            <a:r>
              <a:rPr lang="en-US" sz="1800" dirty="0" err="1"/>
              <a:t>ap_pat</a:t>
            </a:r>
            <a:r>
              <a:rPr lang="en-US" sz="1800" dirty="0" smtClean="0"/>
              <a:t>);</a:t>
            </a:r>
          </a:p>
          <a:p>
            <a:endParaRPr lang="en-US" sz="1800" dirty="0"/>
          </a:p>
          <a:p>
            <a:r>
              <a:rPr lang="en-US" sz="1800" dirty="0" err="1"/>
              <a:t>mysql</a:t>
            </a:r>
            <a:r>
              <a:rPr lang="en-US" sz="1800" dirty="0"/>
              <a:t>&gt; select </a:t>
            </a:r>
            <a:r>
              <a:rPr lang="en-US" sz="1800" dirty="0" err="1"/>
              <a:t>sexo</a:t>
            </a:r>
            <a:r>
              <a:rPr lang="en-US" sz="1800" dirty="0"/>
              <a:t> as SEXO, count(</a:t>
            </a:r>
            <a:r>
              <a:rPr lang="en-US" sz="1800" dirty="0" err="1"/>
              <a:t>sexo</a:t>
            </a:r>
            <a:r>
              <a:rPr lang="en-US" sz="1800" dirty="0"/>
              <a:t>) as </a:t>
            </a:r>
            <a:r>
              <a:rPr lang="en-US" sz="1800" dirty="0" err="1"/>
              <a:t>cuantos</a:t>
            </a:r>
            <a:r>
              <a:rPr lang="en-US" sz="1800" dirty="0"/>
              <a:t> from </a:t>
            </a:r>
            <a:r>
              <a:rPr lang="en-US" sz="1800" dirty="0" err="1"/>
              <a:t>empleado</a:t>
            </a:r>
            <a:r>
              <a:rPr lang="en-US" sz="1800" dirty="0"/>
              <a:t> group by(</a:t>
            </a:r>
            <a:r>
              <a:rPr lang="en-US" sz="1800" dirty="0" err="1"/>
              <a:t>sexo</a:t>
            </a:r>
            <a:r>
              <a:rPr lang="en-US" sz="1800" dirty="0" smtClean="0"/>
              <a:t>);</a:t>
            </a:r>
          </a:p>
          <a:p>
            <a:endParaRPr lang="en-US" sz="1800" dirty="0"/>
          </a:p>
          <a:p>
            <a:r>
              <a:rPr lang="es-MX" sz="1800" dirty="0" err="1"/>
              <a:t>mysql</a:t>
            </a:r>
            <a:r>
              <a:rPr lang="es-MX" sz="1800" dirty="0"/>
              <a:t>&gt; </a:t>
            </a:r>
            <a:r>
              <a:rPr lang="es-MX" sz="1800" dirty="0" err="1"/>
              <a:t>select</a:t>
            </a:r>
            <a:r>
              <a:rPr lang="es-MX" sz="1800" dirty="0"/>
              <a:t> </a:t>
            </a:r>
            <a:r>
              <a:rPr lang="es-MX" sz="1800" dirty="0" err="1"/>
              <a:t>count</a:t>
            </a:r>
            <a:r>
              <a:rPr lang="es-MX" sz="1800" dirty="0"/>
              <a:t>(</a:t>
            </a:r>
            <a:r>
              <a:rPr lang="es-MX" sz="1800" dirty="0" err="1"/>
              <a:t>fecha_contratacion</a:t>
            </a:r>
            <a:r>
              <a:rPr lang="es-MX" sz="1800" dirty="0"/>
              <a:t>) as cuantos, </a:t>
            </a:r>
            <a:r>
              <a:rPr lang="es-MX" sz="1800" dirty="0" err="1"/>
              <a:t>year</a:t>
            </a:r>
            <a:r>
              <a:rPr lang="es-MX" sz="1800" dirty="0"/>
              <a:t>(</a:t>
            </a:r>
            <a:r>
              <a:rPr lang="es-MX" sz="1800" dirty="0" err="1"/>
              <a:t>fecha_contratacion</a:t>
            </a:r>
            <a:r>
              <a:rPr lang="es-MX" sz="1800" dirty="0"/>
              <a:t>) </a:t>
            </a:r>
            <a:r>
              <a:rPr lang="es-MX" sz="1800" dirty="0" smtClean="0"/>
              <a:t>as 'año</a:t>
            </a:r>
            <a:r>
              <a:rPr lang="es-MX" sz="1800" dirty="0"/>
              <a:t>' </a:t>
            </a:r>
            <a:r>
              <a:rPr lang="es-MX" sz="1800" dirty="0" err="1"/>
              <a:t>from</a:t>
            </a:r>
            <a:r>
              <a:rPr lang="es-MX" sz="1800" dirty="0"/>
              <a:t> empleado </a:t>
            </a:r>
            <a:r>
              <a:rPr lang="es-MX" sz="1800" dirty="0" err="1"/>
              <a:t>where</a:t>
            </a:r>
            <a:r>
              <a:rPr lang="es-MX" sz="1800" dirty="0"/>
              <a:t> sexo = 'M' </a:t>
            </a:r>
            <a:r>
              <a:rPr lang="es-MX" sz="1800" dirty="0" err="1"/>
              <a:t>group</a:t>
            </a:r>
            <a:r>
              <a:rPr lang="es-MX" sz="1800" dirty="0"/>
              <a:t> </a:t>
            </a:r>
            <a:r>
              <a:rPr lang="es-MX" sz="1800" dirty="0" err="1"/>
              <a:t>by</a:t>
            </a:r>
            <a:r>
              <a:rPr lang="es-MX" sz="1800" dirty="0"/>
              <a:t> (</a:t>
            </a:r>
            <a:r>
              <a:rPr lang="es-MX" sz="1800" dirty="0" err="1"/>
              <a:t>year</a:t>
            </a:r>
            <a:r>
              <a:rPr lang="es-MX" sz="1800" dirty="0"/>
              <a:t>(</a:t>
            </a:r>
            <a:r>
              <a:rPr lang="es-MX" sz="1800" dirty="0" err="1"/>
              <a:t>fecha_contratacion</a:t>
            </a:r>
            <a:r>
              <a:rPr lang="es-MX" sz="1800" dirty="0"/>
              <a:t>)) ASC;</a:t>
            </a:r>
          </a:p>
        </p:txBody>
      </p:sp>
      <p:sp>
        <p:nvSpPr>
          <p:cNvPr id="3" name="2 Título"/>
          <p:cNvSpPr>
            <a:spLocks noGrp="1"/>
          </p:cNvSpPr>
          <p:nvPr>
            <p:ph type="title"/>
          </p:nvPr>
        </p:nvSpPr>
        <p:spPr/>
        <p:txBody>
          <a:bodyPr/>
          <a:lstStyle/>
          <a:p>
            <a:r>
              <a:rPr lang="es-MX" dirty="0" smtClean="0"/>
              <a:t>Generación de consultas</a:t>
            </a:r>
            <a:endParaRPr lang="es-MX" dirty="0"/>
          </a:p>
        </p:txBody>
      </p:sp>
    </p:spTree>
    <p:extLst>
      <p:ext uri="{BB962C8B-B14F-4D97-AF65-F5344CB8AC3E}">
        <p14:creationId xmlns:p14="http://schemas.microsoft.com/office/powerpoint/2010/main" val="151293390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481329"/>
            <a:ext cx="8229600" cy="4179920"/>
          </a:xfrm>
        </p:spPr>
        <p:txBody>
          <a:bodyPr>
            <a:normAutofit fontScale="92500" lnSpcReduction="20000"/>
          </a:bodyPr>
          <a:lstStyle/>
          <a:p>
            <a:r>
              <a:rPr lang="es-MX" sz="1800" dirty="0" smtClean="0"/>
              <a:t>Ejemplo:</a:t>
            </a:r>
            <a:endParaRPr lang="es-MX" sz="1800" dirty="0" smtClean="0"/>
          </a:p>
          <a:p>
            <a:endParaRPr lang="es-MX" sz="1800" b="1" dirty="0" smtClean="0"/>
          </a:p>
          <a:p>
            <a:r>
              <a:rPr lang="es-MX" sz="1800" b="1" dirty="0" smtClean="0"/>
              <a:t>SELECT</a:t>
            </a:r>
            <a:r>
              <a:rPr lang="es-MX" sz="1800" dirty="0" smtClean="0"/>
              <a:t> </a:t>
            </a:r>
            <a:r>
              <a:rPr lang="es-MX" sz="1800" dirty="0" err="1"/>
              <a:t>e.id_emp</a:t>
            </a:r>
            <a:r>
              <a:rPr lang="es-MX" sz="1800" dirty="0"/>
              <a:t>, </a:t>
            </a:r>
            <a:r>
              <a:rPr lang="es-MX" sz="1800" dirty="0" err="1"/>
              <a:t>e.nombre</a:t>
            </a:r>
            <a:r>
              <a:rPr lang="es-MX" sz="1800" dirty="0"/>
              <a:t>, </a:t>
            </a:r>
            <a:r>
              <a:rPr lang="es-MX" sz="1800" dirty="0" err="1"/>
              <a:t>e.fecha_contratacion</a:t>
            </a:r>
            <a:r>
              <a:rPr lang="es-MX" sz="1800" dirty="0"/>
              <a:t>, </a:t>
            </a:r>
            <a:r>
              <a:rPr lang="es-MX" sz="1800" dirty="0" err="1"/>
              <a:t>d.nombre</a:t>
            </a:r>
            <a:r>
              <a:rPr lang="es-MX" sz="1800" dirty="0"/>
              <a:t> </a:t>
            </a:r>
            <a:endParaRPr lang="es-MX" sz="1800" dirty="0" smtClean="0"/>
          </a:p>
          <a:p>
            <a:r>
              <a:rPr lang="es-MX" sz="1800" b="1" dirty="0" smtClean="0"/>
              <a:t>FROM</a:t>
            </a:r>
            <a:r>
              <a:rPr lang="es-MX" sz="1800" dirty="0" smtClean="0"/>
              <a:t> </a:t>
            </a:r>
            <a:r>
              <a:rPr lang="es-MX" sz="1800" dirty="0"/>
              <a:t>empleado </a:t>
            </a:r>
            <a:r>
              <a:rPr lang="es-MX" sz="1800" dirty="0" smtClean="0"/>
              <a:t>e, </a:t>
            </a:r>
            <a:r>
              <a:rPr lang="es-MX" sz="1800" dirty="0" err="1"/>
              <a:t>dept_manager</a:t>
            </a:r>
            <a:r>
              <a:rPr lang="es-MX" sz="1800" dirty="0"/>
              <a:t> dm, departamento d </a:t>
            </a:r>
            <a:endParaRPr lang="es-MX" sz="1800" dirty="0" smtClean="0"/>
          </a:p>
          <a:p>
            <a:r>
              <a:rPr lang="es-MX" sz="1800" b="1" dirty="0" smtClean="0"/>
              <a:t>WHERE</a:t>
            </a:r>
            <a:r>
              <a:rPr lang="es-MX" sz="1800" dirty="0" smtClean="0"/>
              <a:t>  </a:t>
            </a:r>
            <a:r>
              <a:rPr lang="es-MX" sz="1800" dirty="0" err="1" smtClean="0"/>
              <a:t>e.id_emp</a:t>
            </a:r>
            <a:r>
              <a:rPr lang="es-MX" sz="1800" dirty="0" smtClean="0"/>
              <a:t> </a:t>
            </a:r>
            <a:r>
              <a:rPr lang="es-MX" sz="1800" dirty="0"/>
              <a:t>= </a:t>
            </a:r>
            <a:r>
              <a:rPr lang="es-MX" sz="1800" dirty="0" err="1"/>
              <a:t>dm.id_emp</a:t>
            </a:r>
            <a:r>
              <a:rPr lang="es-MX" sz="1800" dirty="0"/>
              <a:t> </a:t>
            </a:r>
            <a:endParaRPr lang="es-MX" sz="1800" dirty="0" smtClean="0"/>
          </a:p>
          <a:p>
            <a:r>
              <a:rPr lang="es-MX" sz="1800" b="1" dirty="0" smtClean="0"/>
              <a:t>AND</a:t>
            </a:r>
            <a:r>
              <a:rPr lang="es-MX" sz="1800" dirty="0" smtClean="0"/>
              <a:t>  </a:t>
            </a:r>
            <a:r>
              <a:rPr lang="es-MX" sz="1800" dirty="0" err="1" smtClean="0"/>
              <a:t>dm.id_dept</a:t>
            </a:r>
            <a:r>
              <a:rPr lang="es-MX" sz="1800" dirty="0" smtClean="0"/>
              <a:t> </a:t>
            </a:r>
            <a:r>
              <a:rPr lang="es-MX" sz="1800" dirty="0"/>
              <a:t>= </a:t>
            </a:r>
            <a:r>
              <a:rPr lang="es-MX" sz="1800" dirty="0" err="1" smtClean="0"/>
              <a:t>d.id_dept</a:t>
            </a:r>
            <a:r>
              <a:rPr lang="es-MX" sz="1800" dirty="0" smtClean="0"/>
              <a:t> </a:t>
            </a:r>
          </a:p>
          <a:p>
            <a:r>
              <a:rPr lang="es-MX" sz="1800" b="1" dirty="0" smtClean="0"/>
              <a:t>AND  </a:t>
            </a:r>
            <a:r>
              <a:rPr lang="es-MX" sz="1800" dirty="0" err="1" smtClean="0"/>
              <a:t>dm.fecha_fin</a:t>
            </a:r>
            <a:r>
              <a:rPr lang="es-MX" sz="1800" dirty="0" smtClean="0"/>
              <a:t> </a:t>
            </a:r>
            <a:r>
              <a:rPr lang="es-MX" sz="1800" b="1" dirty="0" smtClean="0"/>
              <a:t>IS NULL</a:t>
            </a:r>
            <a:r>
              <a:rPr lang="es-MX" sz="1800" dirty="0" smtClean="0"/>
              <a:t>;</a:t>
            </a:r>
          </a:p>
          <a:p>
            <a:endParaRPr lang="es-MX" sz="1800" dirty="0"/>
          </a:p>
          <a:p>
            <a:r>
              <a:rPr lang="es-MX" sz="1800" dirty="0"/>
              <a:t>+--------+---------+--------------------+----------+</a:t>
            </a:r>
          </a:p>
          <a:p>
            <a:r>
              <a:rPr lang="es-MX" sz="1800" dirty="0" smtClean="0"/>
              <a:t> | </a:t>
            </a:r>
            <a:r>
              <a:rPr lang="es-MX" sz="1800" dirty="0" err="1"/>
              <a:t>id_emp</a:t>
            </a:r>
            <a:r>
              <a:rPr lang="es-MX" sz="1800" dirty="0"/>
              <a:t> </a:t>
            </a:r>
            <a:r>
              <a:rPr lang="es-MX" sz="1800" dirty="0" smtClean="0"/>
              <a:t>   | </a:t>
            </a:r>
            <a:r>
              <a:rPr lang="es-MX" sz="1800" dirty="0"/>
              <a:t>nombre  </a:t>
            </a:r>
            <a:r>
              <a:rPr lang="es-MX" sz="1800" dirty="0" smtClean="0"/>
              <a:t>   | </a:t>
            </a:r>
            <a:r>
              <a:rPr lang="es-MX" sz="1800" dirty="0" err="1"/>
              <a:t>fecha_contratacion</a:t>
            </a:r>
            <a:r>
              <a:rPr lang="es-MX" sz="1800" dirty="0"/>
              <a:t> </a:t>
            </a:r>
            <a:r>
              <a:rPr lang="es-MX" sz="1800" dirty="0" smtClean="0"/>
              <a:t>       | </a:t>
            </a:r>
            <a:r>
              <a:rPr lang="es-MX" sz="1800" dirty="0"/>
              <a:t>nombre  </a:t>
            </a:r>
            <a:r>
              <a:rPr lang="es-MX" sz="1800" dirty="0" smtClean="0"/>
              <a:t>     </a:t>
            </a:r>
            <a:r>
              <a:rPr lang="es-MX" sz="1800" dirty="0"/>
              <a:t>|</a:t>
            </a:r>
          </a:p>
          <a:p>
            <a:r>
              <a:rPr lang="es-MX" sz="1800" dirty="0"/>
              <a:t>+--------+---------+--------------------+----------+</a:t>
            </a:r>
          </a:p>
          <a:p>
            <a:r>
              <a:rPr lang="es-MX" sz="1800" dirty="0" smtClean="0"/>
              <a:t> </a:t>
            </a:r>
            <a:r>
              <a:rPr lang="es-MX" sz="1800" dirty="0"/>
              <a:t>|    1 </a:t>
            </a:r>
            <a:r>
              <a:rPr lang="es-MX" sz="1800" dirty="0" smtClean="0"/>
              <a:t>         | </a:t>
            </a:r>
            <a:r>
              <a:rPr lang="es-MX" sz="1800" dirty="0" err="1"/>
              <a:t>Ivan</a:t>
            </a:r>
            <a:r>
              <a:rPr lang="es-MX" sz="1800" dirty="0"/>
              <a:t>    </a:t>
            </a:r>
            <a:r>
              <a:rPr lang="es-MX" sz="1800" dirty="0" smtClean="0"/>
              <a:t>       | </a:t>
            </a:r>
            <a:r>
              <a:rPr lang="es-MX" sz="1800" dirty="0"/>
              <a:t>2012-01-01       </a:t>
            </a:r>
            <a:r>
              <a:rPr lang="es-MX" sz="1800" dirty="0" smtClean="0"/>
              <a:t>          </a:t>
            </a:r>
            <a:r>
              <a:rPr lang="es-MX" sz="1800" dirty="0"/>
              <a:t>| </a:t>
            </a:r>
            <a:r>
              <a:rPr lang="es-MX" sz="1800" dirty="0" smtClean="0"/>
              <a:t>VENTAS       |</a:t>
            </a:r>
            <a:endParaRPr lang="es-MX" sz="1800" dirty="0"/>
          </a:p>
          <a:p>
            <a:r>
              <a:rPr lang="es-MX" sz="1800" dirty="0"/>
              <a:t> |    </a:t>
            </a:r>
            <a:r>
              <a:rPr lang="es-MX" sz="1800" dirty="0" smtClean="0"/>
              <a:t>4          | </a:t>
            </a:r>
            <a:r>
              <a:rPr lang="es-MX" sz="1800" dirty="0"/>
              <a:t>Mariana </a:t>
            </a:r>
            <a:r>
              <a:rPr lang="es-MX" sz="1800" dirty="0" smtClean="0"/>
              <a:t>    | </a:t>
            </a:r>
            <a:r>
              <a:rPr lang="es-MX" sz="1800" dirty="0"/>
              <a:t>2012-01-01         </a:t>
            </a:r>
            <a:r>
              <a:rPr lang="es-MX" sz="1800" dirty="0" smtClean="0"/>
              <a:t>        | COMPRAS    |</a:t>
            </a:r>
            <a:endParaRPr lang="es-MX" sz="1800" dirty="0"/>
          </a:p>
          <a:p>
            <a:r>
              <a:rPr lang="es-MX" sz="1800" dirty="0" smtClean="0"/>
              <a:t> |    5          | </a:t>
            </a:r>
            <a:r>
              <a:rPr lang="es-MX" sz="1800" dirty="0"/>
              <a:t>Armando </a:t>
            </a:r>
            <a:r>
              <a:rPr lang="es-MX" sz="1800" dirty="0" smtClean="0"/>
              <a:t>  | </a:t>
            </a:r>
            <a:r>
              <a:rPr lang="es-MX" sz="1800" dirty="0"/>
              <a:t>2011-01-01        </a:t>
            </a:r>
            <a:r>
              <a:rPr lang="es-MX" sz="1800" dirty="0" smtClean="0"/>
              <a:t>         </a:t>
            </a:r>
            <a:r>
              <a:rPr lang="es-MX" sz="1800" dirty="0"/>
              <a:t>| </a:t>
            </a:r>
            <a:r>
              <a:rPr lang="es-MX" sz="1800" dirty="0" smtClean="0"/>
              <a:t>GERENCIA    |</a:t>
            </a:r>
            <a:endParaRPr lang="es-MX" sz="1800" dirty="0"/>
          </a:p>
          <a:p>
            <a:r>
              <a:rPr lang="es-MX" sz="1800" dirty="0"/>
              <a:t>+--------+---------+--------------------+----------+</a:t>
            </a:r>
          </a:p>
          <a:p>
            <a:r>
              <a:rPr lang="es-MX" sz="1800" dirty="0"/>
              <a:t>3 </a:t>
            </a:r>
            <a:r>
              <a:rPr lang="es-MX" sz="1800" dirty="0" err="1"/>
              <a:t>rows</a:t>
            </a:r>
            <a:r>
              <a:rPr lang="es-MX" sz="1800" dirty="0"/>
              <a:t> in set (0.00 </a:t>
            </a:r>
            <a:r>
              <a:rPr lang="es-MX" sz="1800" dirty="0" err="1"/>
              <a:t>sec</a:t>
            </a:r>
            <a:r>
              <a:rPr lang="es-MX" sz="1800" dirty="0"/>
              <a:t>)</a:t>
            </a:r>
            <a:endParaRPr lang="es-MX" sz="1800" dirty="0"/>
          </a:p>
        </p:txBody>
      </p:sp>
      <p:sp>
        <p:nvSpPr>
          <p:cNvPr id="3" name="2 Título"/>
          <p:cNvSpPr>
            <a:spLocks noGrp="1"/>
          </p:cNvSpPr>
          <p:nvPr>
            <p:ph type="title"/>
          </p:nvPr>
        </p:nvSpPr>
        <p:spPr/>
        <p:txBody>
          <a:bodyPr>
            <a:normAutofit fontScale="90000"/>
          </a:bodyPr>
          <a:lstStyle/>
          <a:p>
            <a:r>
              <a:rPr lang="es-MX" dirty="0" smtClean="0"/>
              <a:t>Generación de </a:t>
            </a:r>
            <a:r>
              <a:rPr lang="es-MX" dirty="0" smtClean="0"/>
              <a:t>consultas de dos o más tablas</a:t>
            </a:r>
            <a:endParaRPr lang="es-MX" dirty="0"/>
          </a:p>
        </p:txBody>
      </p:sp>
    </p:spTree>
    <p:extLst>
      <p:ext uri="{BB962C8B-B14F-4D97-AF65-F5344CB8AC3E}">
        <p14:creationId xmlns:p14="http://schemas.microsoft.com/office/powerpoint/2010/main" val="194544278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481329"/>
            <a:ext cx="8229600" cy="4179920"/>
          </a:xfrm>
        </p:spPr>
        <p:txBody>
          <a:bodyPr>
            <a:normAutofit/>
          </a:bodyPr>
          <a:lstStyle/>
          <a:p>
            <a:r>
              <a:rPr lang="es-MX" sz="1800" dirty="0" smtClean="0"/>
              <a:t>Para la actualización de los registros en las tablas de la base de datos se utiliza el comando </a:t>
            </a:r>
            <a:r>
              <a:rPr lang="es-MX" sz="1800" b="1" dirty="0" smtClean="0"/>
              <a:t>UPDATE</a:t>
            </a:r>
            <a:r>
              <a:rPr lang="es-MX" sz="1800" dirty="0" smtClean="0"/>
              <a:t>.</a:t>
            </a:r>
          </a:p>
          <a:p>
            <a:endParaRPr lang="es-MX" sz="1800" dirty="0"/>
          </a:p>
          <a:p>
            <a:r>
              <a:rPr lang="es-MX" sz="1800" dirty="0"/>
              <a:t>Modo de empleo:</a:t>
            </a:r>
          </a:p>
          <a:p>
            <a:r>
              <a:rPr lang="en-US" sz="1800" b="1" dirty="0"/>
              <a:t>UPDATE</a:t>
            </a:r>
            <a:r>
              <a:rPr lang="en-US" sz="1800" dirty="0"/>
              <a:t> </a:t>
            </a:r>
            <a:r>
              <a:rPr lang="en-US" sz="1800" i="1" dirty="0" err="1" smtClean="0"/>
              <a:t>tabla</a:t>
            </a:r>
            <a:r>
              <a:rPr lang="en-US" sz="1800" dirty="0" smtClean="0"/>
              <a:t> </a:t>
            </a:r>
          </a:p>
          <a:p>
            <a:pPr marL="109728" indent="0">
              <a:buNone/>
            </a:pPr>
            <a:r>
              <a:rPr lang="en-US" sz="1800" dirty="0"/>
              <a:t>	</a:t>
            </a:r>
            <a:r>
              <a:rPr lang="en-US" sz="1800" b="1" dirty="0" smtClean="0"/>
              <a:t>SET</a:t>
            </a:r>
            <a:r>
              <a:rPr lang="en-US" sz="1800" dirty="0" smtClean="0"/>
              <a:t> </a:t>
            </a:r>
            <a:r>
              <a:rPr lang="en-US" sz="1800" i="1" dirty="0" smtClean="0"/>
              <a:t>columna1</a:t>
            </a:r>
            <a:r>
              <a:rPr lang="en-US" sz="1800" dirty="0" smtClean="0"/>
              <a:t>=</a:t>
            </a:r>
            <a:r>
              <a:rPr lang="en-US" sz="1800" i="1" dirty="0" smtClean="0"/>
              <a:t>valor1</a:t>
            </a:r>
            <a:r>
              <a:rPr lang="en-US" sz="1800" dirty="0" smtClean="0"/>
              <a:t> [, </a:t>
            </a:r>
            <a:r>
              <a:rPr lang="en-US" sz="1800" i="1" dirty="0" smtClean="0"/>
              <a:t>columna2</a:t>
            </a:r>
            <a:r>
              <a:rPr lang="en-US" sz="1800" dirty="0" smtClean="0"/>
              <a:t>=</a:t>
            </a:r>
            <a:r>
              <a:rPr lang="en-US" sz="1800" i="1" dirty="0" smtClean="0"/>
              <a:t>valor2 ...</a:t>
            </a:r>
            <a:r>
              <a:rPr lang="en-US" sz="1800" dirty="0" smtClean="0"/>
              <a:t>] </a:t>
            </a:r>
          </a:p>
          <a:p>
            <a:pPr marL="109728" indent="0">
              <a:buNone/>
            </a:pPr>
            <a:r>
              <a:rPr lang="en-US" sz="1800" dirty="0"/>
              <a:t> </a:t>
            </a:r>
            <a:r>
              <a:rPr lang="en-US" sz="1800" dirty="0" smtClean="0"/>
              <a:t>   [</a:t>
            </a:r>
            <a:r>
              <a:rPr lang="en-US" sz="1800" b="1" dirty="0"/>
              <a:t>WHERE</a:t>
            </a:r>
            <a:r>
              <a:rPr lang="en-US" sz="1800" dirty="0"/>
              <a:t> </a:t>
            </a:r>
            <a:r>
              <a:rPr lang="en-US" sz="1800" i="1" dirty="0" err="1" smtClean="0"/>
              <a:t>filtro_condicion</a:t>
            </a:r>
            <a:r>
              <a:rPr lang="en-US" sz="1800" dirty="0" smtClean="0"/>
              <a:t>] [</a:t>
            </a:r>
            <a:r>
              <a:rPr lang="en-US" sz="1800" b="1" dirty="0"/>
              <a:t>LIMIT</a:t>
            </a:r>
            <a:r>
              <a:rPr lang="en-US" sz="1800" dirty="0"/>
              <a:t> </a:t>
            </a:r>
            <a:r>
              <a:rPr lang="en-US" sz="1800" i="1" dirty="0" err="1" smtClean="0"/>
              <a:t>cuantos_registros</a:t>
            </a:r>
            <a:r>
              <a:rPr lang="en-US" sz="1800" dirty="0" smtClean="0"/>
              <a:t>]</a:t>
            </a:r>
            <a:endParaRPr lang="es-MX" sz="1800" dirty="0"/>
          </a:p>
        </p:txBody>
      </p:sp>
      <p:sp>
        <p:nvSpPr>
          <p:cNvPr id="3" name="2 Título"/>
          <p:cNvSpPr>
            <a:spLocks noGrp="1"/>
          </p:cNvSpPr>
          <p:nvPr>
            <p:ph type="title"/>
          </p:nvPr>
        </p:nvSpPr>
        <p:spPr/>
        <p:txBody>
          <a:bodyPr/>
          <a:lstStyle/>
          <a:p>
            <a:r>
              <a:rPr lang="es-MX" dirty="0" smtClean="0"/>
              <a:t>Actualización de registros</a:t>
            </a:r>
            <a:endParaRPr lang="es-MX" dirty="0"/>
          </a:p>
        </p:txBody>
      </p:sp>
    </p:spTree>
    <p:extLst>
      <p:ext uri="{BB962C8B-B14F-4D97-AF65-F5344CB8AC3E}">
        <p14:creationId xmlns:p14="http://schemas.microsoft.com/office/powerpoint/2010/main" val="375704270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481329"/>
            <a:ext cx="8229600" cy="4179920"/>
          </a:xfrm>
        </p:spPr>
        <p:txBody>
          <a:bodyPr>
            <a:normAutofit/>
          </a:bodyPr>
          <a:lstStyle/>
          <a:p>
            <a:r>
              <a:rPr lang="es-MX" sz="1800" dirty="0" smtClean="0"/>
              <a:t>Para la eliminación de registros en las tablas de la base de datos se utiliza el comando </a:t>
            </a:r>
            <a:r>
              <a:rPr lang="es-MX" sz="1800" b="1" dirty="0" smtClean="0"/>
              <a:t>DELETE</a:t>
            </a:r>
            <a:r>
              <a:rPr lang="es-MX" sz="1800" dirty="0" smtClean="0"/>
              <a:t>.</a:t>
            </a:r>
          </a:p>
          <a:p>
            <a:endParaRPr lang="es-MX" sz="1800" dirty="0"/>
          </a:p>
          <a:p>
            <a:r>
              <a:rPr lang="es-MX" sz="1800" dirty="0"/>
              <a:t>Modo de empleo:</a:t>
            </a:r>
          </a:p>
          <a:p>
            <a:r>
              <a:rPr lang="en-US" sz="1800" b="1" dirty="0"/>
              <a:t>DELETE </a:t>
            </a:r>
            <a:r>
              <a:rPr lang="en-US" sz="1800" b="1" dirty="0" smtClean="0"/>
              <a:t>FROM</a:t>
            </a:r>
            <a:r>
              <a:rPr lang="en-US" sz="1800" dirty="0" smtClean="0"/>
              <a:t> </a:t>
            </a:r>
            <a:r>
              <a:rPr lang="en-US" sz="1800" i="1" dirty="0" err="1" smtClean="0"/>
              <a:t>tabla</a:t>
            </a:r>
            <a:r>
              <a:rPr lang="en-US" sz="1800" b="1" i="1" dirty="0" smtClean="0"/>
              <a:t> </a:t>
            </a:r>
          </a:p>
          <a:p>
            <a:pPr marL="109728" indent="0">
              <a:buNone/>
            </a:pPr>
            <a:r>
              <a:rPr lang="en-US" sz="1800" b="1" i="1" dirty="0" smtClean="0"/>
              <a:t>   </a:t>
            </a:r>
            <a:r>
              <a:rPr lang="en-US" sz="1800" dirty="0" smtClean="0"/>
              <a:t>[</a:t>
            </a:r>
            <a:r>
              <a:rPr lang="en-US" sz="1800" b="1" dirty="0" smtClean="0"/>
              <a:t>WHERE</a:t>
            </a:r>
            <a:r>
              <a:rPr lang="en-US" sz="1800" dirty="0" smtClean="0"/>
              <a:t> </a:t>
            </a:r>
            <a:r>
              <a:rPr lang="en-US" sz="1800" i="1" dirty="0" err="1" smtClean="0"/>
              <a:t>filtro_condicion</a:t>
            </a:r>
            <a:r>
              <a:rPr lang="en-US" sz="1800" dirty="0" smtClean="0"/>
              <a:t>] [</a:t>
            </a:r>
            <a:r>
              <a:rPr lang="en-US" sz="1800" b="1" dirty="0"/>
              <a:t>LIMIT</a:t>
            </a:r>
            <a:r>
              <a:rPr lang="en-US" sz="1800" dirty="0"/>
              <a:t> </a:t>
            </a:r>
            <a:r>
              <a:rPr lang="en-US" sz="1800" i="1" dirty="0" err="1" smtClean="0"/>
              <a:t>cuantos_registros</a:t>
            </a:r>
            <a:r>
              <a:rPr lang="en-US" sz="1800" dirty="0" smtClean="0"/>
              <a:t>]</a:t>
            </a:r>
            <a:endParaRPr lang="es-MX" sz="1800" dirty="0"/>
          </a:p>
        </p:txBody>
      </p:sp>
      <p:sp>
        <p:nvSpPr>
          <p:cNvPr id="3" name="2 Título"/>
          <p:cNvSpPr>
            <a:spLocks noGrp="1"/>
          </p:cNvSpPr>
          <p:nvPr>
            <p:ph type="title"/>
          </p:nvPr>
        </p:nvSpPr>
        <p:spPr/>
        <p:txBody>
          <a:bodyPr/>
          <a:lstStyle/>
          <a:p>
            <a:r>
              <a:rPr lang="es-MX" dirty="0" smtClean="0"/>
              <a:t>Eliminación de registros</a:t>
            </a:r>
            <a:endParaRPr lang="es-MX" dirty="0"/>
          </a:p>
        </p:txBody>
      </p:sp>
    </p:spTree>
    <p:extLst>
      <p:ext uri="{BB962C8B-B14F-4D97-AF65-F5344CB8AC3E}">
        <p14:creationId xmlns:p14="http://schemas.microsoft.com/office/powerpoint/2010/main" val="342971928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481329"/>
            <a:ext cx="8229600" cy="4179920"/>
          </a:xfrm>
        </p:spPr>
        <p:txBody>
          <a:bodyPr>
            <a:normAutofit/>
          </a:bodyPr>
          <a:lstStyle/>
          <a:p>
            <a:r>
              <a:rPr lang="es-MX" sz="1800" dirty="0" smtClean="0"/>
              <a:t>Para </a:t>
            </a:r>
            <a:r>
              <a:rPr lang="es-MX" sz="1800" dirty="0" smtClean="0"/>
              <a:t>modificar o cambiar </a:t>
            </a:r>
            <a:r>
              <a:rPr lang="es-MX" sz="1800" dirty="0" smtClean="0"/>
              <a:t>una columna de alguna tabla es necesario utilizar el comando </a:t>
            </a:r>
            <a:r>
              <a:rPr lang="es-MX" sz="1800" b="1" dirty="0" smtClean="0"/>
              <a:t>ALTER TABLE</a:t>
            </a:r>
            <a:r>
              <a:rPr lang="es-MX" sz="1800" dirty="0" smtClean="0"/>
              <a:t>.</a:t>
            </a:r>
            <a:endParaRPr lang="es-MX" sz="1800" dirty="0" smtClean="0"/>
          </a:p>
          <a:p>
            <a:endParaRPr lang="es-MX" sz="1800" dirty="0"/>
          </a:p>
          <a:p>
            <a:r>
              <a:rPr lang="es-MX" sz="1800" dirty="0"/>
              <a:t>Agregar columnas:</a:t>
            </a:r>
          </a:p>
          <a:p>
            <a:r>
              <a:rPr lang="es-MX" sz="1800" b="1" dirty="0"/>
              <a:t>ALTER TABLE</a:t>
            </a:r>
            <a:r>
              <a:rPr lang="es-MX" sz="1800" dirty="0"/>
              <a:t> </a:t>
            </a:r>
            <a:r>
              <a:rPr lang="es-MX" sz="1800" i="1" dirty="0" err="1"/>
              <a:t>nombre_tabla</a:t>
            </a:r>
            <a:r>
              <a:rPr lang="es-MX" sz="1800" i="1" dirty="0"/>
              <a:t> </a:t>
            </a:r>
          </a:p>
          <a:p>
            <a:pPr marL="109728" indent="0">
              <a:buNone/>
            </a:pPr>
            <a:r>
              <a:rPr lang="es-MX" sz="1800" b="1" i="1" dirty="0"/>
              <a:t>	</a:t>
            </a:r>
            <a:r>
              <a:rPr lang="es-MX" sz="1800" b="1" dirty="0"/>
              <a:t>ADD </a:t>
            </a:r>
            <a:r>
              <a:rPr lang="es-MX" sz="1800" b="1" dirty="0" smtClean="0"/>
              <a:t>[COLUMN] </a:t>
            </a:r>
            <a:r>
              <a:rPr lang="es-MX" sz="1800" i="1" dirty="0" err="1"/>
              <a:t>nombre_columna</a:t>
            </a:r>
            <a:r>
              <a:rPr lang="es-MX" sz="1800" i="1" dirty="0"/>
              <a:t> </a:t>
            </a:r>
            <a:r>
              <a:rPr lang="es-MX" sz="1800" i="1" dirty="0" smtClean="0"/>
              <a:t> </a:t>
            </a:r>
            <a:r>
              <a:rPr lang="es-MX" sz="1800" i="1" dirty="0" err="1" smtClean="0"/>
              <a:t>definicion_columna</a:t>
            </a:r>
            <a:r>
              <a:rPr lang="es-MX" sz="1800" dirty="0" smtClean="0"/>
              <a:t> </a:t>
            </a:r>
            <a:endParaRPr lang="es-MX" sz="1800" dirty="0"/>
          </a:p>
          <a:p>
            <a:pPr marL="109728" indent="0">
              <a:buNone/>
            </a:pPr>
            <a:r>
              <a:rPr lang="es-MX" sz="1800" dirty="0"/>
              <a:t>	[</a:t>
            </a:r>
            <a:r>
              <a:rPr lang="es-MX" sz="1800" b="1" dirty="0"/>
              <a:t>FIRST | AFTER</a:t>
            </a:r>
            <a:r>
              <a:rPr lang="es-MX" sz="1800" dirty="0"/>
              <a:t> </a:t>
            </a:r>
            <a:r>
              <a:rPr lang="es-MX" sz="1800" i="1" dirty="0" err="1"/>
              <a:t>nombre_columna</a:t>
            </a:r>
            <a:r>
              <a:rPr lang="es-MX" sz="1800" dirty="0"/>
              <a:t>]</a:t>
            </a:r>
          </a:p>
          <a:p>
            <a:pPr marL="109728" indent="0">
              <a:buNone/>
            </a:pPr>
            <a:endParaRPr lang="es-MX" sz="1800" dirty="0" smtClean="0"/>
          </a:p>
          <a:p>
            <a:r>
              <a:rPr lang="es-MX" sz="1800" dirty="0" smtClean="0"/>
              <a:t>Cambiar </a:t>
            </a:r>
            <a:r>
              <a:rPr lang="es-MX" sz="1800" dirty="0"/>
              <a:t>columnas:</a:t>
            </a:r>
          </a:p>
          <a:p>
            <a:r>
              <a:rPr lang="es-MX" sz="1800" b="1" dirty="0"/>
              <a:t>ALTER TABLE</a:t>
            </a:r>
            <a:r>
              <a:rPr lang="es-MX" sz="1800" dirty="0"/>
              <a:t> </a:t>
            </a:r>
            <a:r>
              <a:rPr lang="es-MX" sz="1800" i="1" dirty="0" err="1"/>
              <a:t>nombre_tabla</a:t>
            </a:r>
            <a:r>
              <a:rPr lang="es-MX" sz="1800" i="1" dirty="0"/>
              <a:t> </a:t>
            </a:r>
          </a:p>
          <a:p>
            <a:pPr marL="109728" indent="0">
              <a:buNone/>
            </a:pPr>
            <a:r>
              <a:rPr lang="es-MX" sz="1800" b="1" i="1" dirty="0"/>
              <a:t>	</a:t>
            </a:r>
            <a:r>
              <a:rPr lang="es-MX" sz="1800" b="1" dirty="0" smtClean="0"/>
              <a:t>CHANGE [COLUMN] </a:t>
            </a:r>
            <a:r>
              <a:rPr lang="es-MX" sz="1800" i="1" dirty="0" err="1" smtClean="0"/>
              <a:t>nombre_columna_anterior</a:t>
            </a:r>
            <a:r>
              <a:rPr lang="es-MX" sz="1800" i="1" dirty="0" smtClean="0"/>
              <a:t>  		                                 			      </a:t>
            </a:r>
            <a:r>
              <a:rPr lang="es-MX" sz="1800" i="1" dirty="0" err="1" smtClean="0"/>
              <a:t>nombre_columna</a:t>
            </a:r>
            <a:r>
              <a:rPr lang="es-MX" sz="1800" i="1" dirty="0" smtClean="0"/>
              <a:t>  </a:t>
            </a:r>
            <a:r>
              <a:rPr lang="es-MX" sz="1800" i="1" dirty="0" err="1" smtClean="0"/>
              <a:t>definicion_columna</a:t>
            </a:r>
            <a:r>
              <a:rPr lang="es-MX" sz="1800" dirty="0" smtClean="0"/>
              <a:t> </a:t>
            </a:r>
            <a:endParaRPr lang="es-MX" sz="1800" dirty="0"/>
          </a:p>
          <a:p>
            <a:pPr marL="109728" indent="0">
              <a:buNone/>
            </a:pPr>
            <a:r>
              <a:rPr lang="es-MX" sz="1800" dirty="0"/>
              <a:t>	[</a:t>
            </a:r>
            <a:r>
              <a:rPr lang="es-MX" sz="1800" b="1" dirty="0"/>
              <a:t>FIRST | AFTER</a:t>
            </a:r>
            <a:r>
              <a:rPr lang="es-MX" sz="1800" dirty="0"/>
              <a:t> </a:t>
            </a:r>
            <a:r>
              <a:rPr lang="es-MX" sz="1800" i="1" dirty="0" err="1"/>
              <a:t>nombre_columna</a:t>
            </a:r>
            <a:r>
              <a:rPr lang="es-MX" sz="1800" dirty="0"/>
              <a:t>]</a:t>
            </a:r>
          </a:p>
          <a:p>
            <a:pPr marL="109728" indent="0">
              <a:buNone/>
            </a:pPr>
            <a:endParaRPr lang="es-MX" sz="1800" dirty="0"/>
          </a:p>
          <a:p>
            <a:pPr marL="109728" indent="0">
              <a:buNone/>
            </a:pPr>
            <a:endParaRPr lang="es-MX" sz="1800" dirty="0"/>
          </a:p>
        </p:txBody>
      </p:sp>
      <p:sp>
        <p:nvSpPr>
          <p:cNvPr id="3" name="2 Título"/>
          <p:cNvSpPr>
            <a:spLocks noGrp="1"/>
          </p:cNvSpPr>
          <p:nvPr>
            <p:ph type="title"/>
          </p:nvPr>
        </p:nvSpPr>
        <p:spPr/>
        <p:txBody>
          <a:bodyPr/>
          <a:lstStyle/>
          <a:p>
            <a:r>
              <a:rPr lang="es-MX" dirty="0" smtClean="0"/>
              <a:t>Operaciones sobre</a:t>
            </a:r>
            <a:r>
              <a:rPr lang="es-MX" dirty="0" smtClean="0"/>
              <a:t> columnas</a:t>
            </a:r>
            <a:endParaRPr lang="es-MX" dirty="0"/>
          </a:p>
        </p:txBody>
      </p:sp>
    </p:spTree>
    <p:extLst>
      <p:ext uri="{BB962C8B-B14F-4D97-AF65-F5344CB8AC3E}">
        <p14:creationId xmlns:p14="http://schemas.microsoft.com/office/powerpoint/2010/main" val="332443081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481329"/>
            <a:ext cx="8229600" cy="4179920"/>
          </a:xfrm>
        </p:spPr>
        <p:txBody>
          <a:bodyPr>
            <a:normAutofit/>
          </a:bodyPr>
          <a:lstStyle/>
          <a:p>
            <a:r>
              <a:rPr lang="es-MX" sz="1800" dirty="0" smtClean="0"/>
              <a:t>Modificar </a:t>
            </a:r>
            <a:r>
              <a:rPr lang="es-MX" sz="1800" dirty="0"/>
              <a:t>columnas:</a:t>
            </a:r>
          </a:p>
          <a:p>
            <a:r>
              <a:rPr lang="es-MX" sz="1800" b="1" dirty="0"/>
              <a:t>ALTER TABLE</a:t>
            </a:r>
            <a:r>
              <a:rPr lang="es-MX" sz="1800" dirty="0"/>
              <a:t> </a:t>
            </a:r>
            <a:r>
              <a:rPr lang="es-MX" sz="1800" i="1" dirty="0" err="1"/>
              <a:t>nombre_tabla</a:t>
            </a:r>
            <a:r>
              <a:rPr lang="es-MX" sz="1800" i="1" dirty="0"/>
              <a:t> </a:t>
            </a:r>
          </a:p>
          <a:p>
            <a:pPr marL="109728" indent="0">
              <a:buNone/>
            </a:pPr>
            <a:r>
              <a:rPr lang="es-MX" sz="1800" b="1" i="1" dirty="0"/>
              <a:t>	</a:t>
            </a:r>
            <a:r>
              <a:rPr lang="es-MX" sz="1800" b="1" dirty="0" smtClean="0"/>
              <a:t>MODIFY [COLUMN] </a:t>
            </a:r>
            <a:r>
              <a:rPr lang="es-MX" sz="1800" i="1" dirty="0" err="1"/>
              <a:t>nombre_columna</a:t>
            </a:r>
            <a:r>
              <a:rPr lang="es-MX" sz="1800" i="1" dirty="0"/>
              <a:t> </a:t>
            </a:r>
            <a:r>
              <a:rPr lang="es-MX" sz="1800" i="1" dirty="0" smtClean="0"/>
              <a:t> </a:t>
            </a:r>
            <a:r>
              <a:rPr lang="es-MX" sz="1800" i="1" dirty="0" err="1" smtClean="0"/>
              <a:t>definicion_columna</a:t>
            </a:r>
            <a:r>
              <a:rPr lang="es-MX" sz="1800" dirty="0" smtClean="0"/>
              <a:t> </a:t>
            </a:r>
            <a:endParaRPr lang="es-MX" sz="1800" dirty="0"/>
          </a:p>
          <a:p>
            <a:pPr marL="109728" indent="0">
              <a:buNone/>
            </a:pPr>
            <a:r>
              <a:rPr lang="es-MX" sz="1800" dirty="0"/>
              <a:t>	[</a:t>
            </a:r>
            <a:r>
              <a:rPr lang="es-MX" sz="1800" b="1" dirty="0"/>
              <a:t>FIRST | AFTER</a:t>
            </a:r>
            <a:r>
              <a:rPr lang="es-MX" sz="1800" dirty="0"/>
              <a:t> </a:t>
            </a:r>
            <a:r>
              <a:rPr lang="es-MX" sz="1800" i="1" dirty="0" err="1"/>
              <a:t>nombre_columna</a:t>
            </a:r>
            <a:r>
              <a:rPr lang="es-MX" sz="1800" dirty="0"/>
              <a:t>]</a:t>
            </a:r>
          </a:p>
          <a:p>
            <a:pPr marL="109728" indent="0">
              <a:buNone/>
            </a:pPr>
            <a:endParaRPr lang="es-MX" sz="1800" dirty="0" smtClean="0"/>
          </a:p>
          <a:p>
            <a:r>
              <a:rPr lang="es-MX" sz="1800" dirty="0" smtClean="0"/>
              <a:t>Eliminar columnas</a:t>
            </a:r>
            <a:r>
              <a:rPr lang="es-MX" sz="1800" dirty="0"/>
              <a:t>:</a:t>
            </a:r>
          </a:p>
          <a:p>
            <a:r>
              <a:rPr lang="es-MX" sz="1800" b="1" dirty="0"/>
              <a:t>ALTER TABLE</a:t>
            </a:r>
            <a:r>
              <a:rPr lang="es-MX" sz="1800" dirty="0"/>
              <a:t> </a:t>
            </a:r>
            <a:r>
              <a:rPr lang="es-MX" sz="1800" i="1" dirty="0" err="1"/>
              <a:t>nombre_tabla</a:t>
            </a:r>
            <a:r>
              <a:rPr lang="es-MX" sz="1800" i="1" dirty="0"/>
              <a:t> </a:t>
            </a:r>
          </a:p>
          <a:p>
            <a:pPr marL="109728" indent="0">
              <a:buNone/>
            </a:pPr>
            <a:r>
              <a:rPr lang="es-MX" sz="1800" b="1" i="1" dirty="0"/>
              <a:t>	</a:t>
            </a:r>
            <a:r>
              <a:rPr lang="es-MX" sz="1800" b="1" dirty="0" smtClean="0"/>
              <a:t>DROP [COLUMN] </a:t>
            </a:r>
            <a:r>
              <a:rPr lang="es-MX" sz="1800" i="1" dirty="0" err="1" smtClean="0"/>
              <a:t>nombre_columna</a:t>
            </a:r>
            <a:endParaRPr lang="es-MX" sz="1800" dirty="0"/>
          </a:p>
          <a:p>
            <a:pPr marL="109728" indent="0">
              <a:buNone/>
            </a:pPr>
            <a:endParaRPr lang="es-MX" sz="1800" dirty="0"/>
          </a:p>
          <a:p>
            <a:pPr marL="109728" indent="0">
              <a:buNone/>
            </a:pPr>
            <a:endParaRPr lang="es-MX" sz="1800" dirty="0"/>
          </a:p>
        </p:txBody>
      </p:sp>
      <p:sp>
        <p:nvSpPr>
          <p:cNvPr id="3" name="2 Título"/>
          <p:cNvSpPr>
            <a:spLocks noGrp="1"/>
          </p:cNvSpPr>
          <p:nvPr>
            <p:ph type="title"/>
          </p:nvPr>
        </p:nvSpPr>
        <p:spPr/>
        <p:txBody>
          <a:bodyPr/>
          <a:lstStyle/>
          <a:p>
            <a:r>
              <a:rPr lang="es-MX" dirty="0"/>
              <a:t>Operaciones sobre columnas</a:t>
            </a:r>
            <a:endParaRPr lang="es-MX" dirty="0"/>
          </a:p>
        </p:txBody>
      </p:sp>
    </p:spTree>
    <p:extLst>
      <p:ext uri="{BB962C8B-B14F-4D97-AF65-F5344CB8AC3E}">
        <p14:creationId xmlns:p14="http://schemas.microsoft.com/office/powerpoint/2010/main" val="420205099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481329"/>
            <a:ext cx="8229600" cy="4179920"/>
          </a:xfrm>
        </p:spPr>
        <p:txBody>
          <a:bodyPr>
            <a:normAutofit/>
          </a:bodyPr>
          <a:lstStyle/>
          <a:p>
            <a:r>
              <a:rPr lang="es-MX" sz="1800" dirty="0" smtClean="0"/>
              <a:t>En la consola cmd.exe:</a:t>
            </a:r>
          </a:p>
          <a:p>
            <a:endParaRPr lang="es-MX" sz="1800" dirty="0" smtClean="0"/>
          </a:p>
          <a:p>
            <a:r>
              <a:rPr lang="es-MX" sz="1800" dirty="0" smtClean="0"/>
              <a:t>C</a:t>
            </a:r>
            <a:r>
              <a:rPr lang="es-MX" sz="1800" dirty="0"/>
              <a:t>:\Users</a:t>
            </a:r>
            <a:r>
              <a:rPr lang="es-MX" sz="1800" dirty="0" smtClean="0"/>
              <a:t>\...\Documents&gt;</a:t>
            </a:r>
            <a:r>
              <a:rPr lang="es-MX" sz="1800" b="1" dirty="0" smtClean="0"/>
              <a:t>mysqldump  -</a:t>
            </a:r>
            <a:r>
              <a:rPr lang="es-MX" sz="1800" b="1" dirty="0"/>
              <a:t>p </a:t>
            </a:r>
            <a:r>
              <a:rPr lang="es-MX" sz="1800" b="1" dirty="0" smtClean="0"/>
              <a:t> -</a:t>
            </a:r>
            <a:r>
              <a:rPr lang="es-MX" sz="1800" b="1" dirty="0"/>
              <a:t>u</a:t>
            </a:r>
            <a:r>
              <a:rPr lang="es-MX" sz="1800" dirty="0"/>
              <a:t> </a:t>
            </a:r>
            <a:r>
              <a:rPr lang="es-MX" sz="1800" dirty="0" smtClean="0"/>
              <a:t> </a:t>
            </a:r>
            <a:r>
              <a:rPr lang="es-MX" sz="1800" i="1" dirty="0" smtClean="0"/>
              <a:t>usuario</a:t>
            </a:r>
          </a:p>
          <a:p>
            <a:pPr marL="109728" indent="0">
              <a:buNone/>
            </a:pPr>
            <a:r>
              <a:rPr lang="es-MX" sz="1800" i="1" dirty="0" smtClean="0"/>
              <a:t>			                    </a:t>
            </a:r>
            <a:r>
              <a:rPr lang="es-MX" sz="1800" i="1" dirty="0" err="1" smtClean="0"/>
              <a:t>nombre_base_de_datos</a:t>
            </a:r>
            <a:r>
              <a:rPr lang="es-MX" sz="1800" i="1" dirty="0" smtClean="0"/>
              <a:t> </a:t>
            </a:r>
            <a:r>
              <a:rPr lang="es-MX" sz="1800" dirty="0" smtClean="0"/>
              <a:t> </a:t>
            </a:r>
            <a:r>
              <a:rPr lang="es-MX" sz="1800" b="1" dirty="0" smtClean="0"/>
              <a:t>&gt;</a:t>
            </a:r>
            <a:r>
              <a:rPr lang="es-MX" sz="1800" dirty="0" smtClean="0"/>
              <a:t> </a:t>
            </a:r>
            <a:r>
              <a:rPr lang="es-MX" sz="1800" i="1" dirty="0" err="1" smtClean="0"/>
              <a:t>bd.sql</a:t>
            </a:r>
            <a:endParaRPr lang="es-MX" sz="1800" i="1" dirty="0"/>
          </a:p>
          <a:p>
            <a:r>
              <a:rPr lang="es-MX" sz="1800" dirty="0" err="1"/>
              <a:t>Enter</a:t>
            </a:r>
            <a:r>
              <a:rPr lang="es-MX" sz="1800" dirty="0"/>
              <a:t> </a:t>
            </a:r>
            <a:r>
              <a:rPr lang="es-MX" sz="1800" dirty="0" err="1"/>
              <a:t>password</a:t>
            </a:r>
            <a:r>
              <a:rPr lang="es-MX" sz="1800" dirty="0"/>
              <a:t>: ****</a:t>
            </a:r>
            <a:endParaRPr lang="es-MX" sz="1800" dirty="0"/>
          </a:p>
        </p:txBody>
      </p:sp>
      <p:sp>
        <p:nvSpPr>
          <p:cNvPr id="3" name="2 Título"/>
          <p:cNvSpPr>
            <a:spLocks noGrp="1"/>
          </p:cNvSpPr>
          <p:nvPr>
            <p:ph type="title"/>
          </p:nvPr>
        </p:nvSpPr>
        <p:spPr/>
        <p:txBody>
          <a:bodyPr/>
          <a:lstStyle/>
          <a:p>
            <a:r>
              <a:rPr lang="es-MX" dirty="0" err="1" smtClean="0"/>
              <a:t>Backup</a:t>
            </a:r>
            <a:r>
              <a:rPr lang="es-MX" dirty="0" smtClean="0"/>
              <a:t> </a:t>
            </a:r>
            <a:r>
              <a:rPr lang="es-MX" dirty="0" err="1" smtClean="0"/>
              <a:t>database</a:t>
            </a:r>
            <a:endParaRPr lang="es-MX" dirty="0"/>
          </a:p>
        </p:txBody>
      </p:sp>
    </p:spTree>
    <p:extLst>
      <p:ext uri="{BB962C8B-B14F-4D97-AF65-F5344CB8AC3E}">
        <p14:creationId xmlns:p14="http://schemas.microsoft.com/office/powerpoint/2010/main" val="127617297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481329"/>
            <a:ext cx="8229600" cy="4179920"/>
          </a:xfrm>
        </p:spPr>
        <p:txBody>
          <a:bodyPr>
            <a:normAutofit/>
          </a:bodyPr>
          <a:lstStyle/>
          <a:p>
            <a:r>
              <a:rPr lang="es-MX" sz="1800" dirty="0" smtClean="0"/>
              <a:t>En la consola de </a:t>
            </a:r>
            <a:r>
              <a:rPr lang="es-MX" sz="1800" dirty="0" err="1" smtClean="0"/>
              <a:t>mysql</a:t>
            </a:r>
            <a:r>
              <a:rPr lang="es-MX" sz="1800" dirty="0" smtClean="0"/>
              <a:t>:</a:t>
            </a:r>
          </a:p>
          <a:p>
            <a:endParaRPr lang="es-MX" sz="1800" dirty="0" smtClean="0"/>
          </a:p>
          <a:p>
            <a:r>
              <a:rPr lang="en-US" sz="1800" dirty="0" err="1"/>
              <a:t>mysql</a:t>
            </a:r>
            <a:r>
              <a:rPr lang="en-US" sz="1800" dirty="0"/>
              <a:t>&gt; </a:t>
            </a:r>
            <a:r>
              <a:rPr lang="en-US" sz="1800" b="1" dirty="0" smtClean="0"/>
              <a:t>CREATE DATABASE</a:t>
            </a:r>
            <a:r>
              <a:rPr lang="en-US" sz="1800" dirty="0" smtClean="0"/>
              <a:t>  </a:t>
            </a:r>
            <a:r>
              <a:rPr lang="es-MX" sz="1800" i="1" dirty="0" err="1" smtClean="0"/>
              <a:t>nombre_base_de_datos</a:t>
            </a:r>
            <a:r>
              <a:rPr lang="es-MX" sz="1800" i="1" dirty="0" smtClean="0"/>
              <a:t> </a:t>
            </a:r>
            <a:r>
              <a:rPr lang="en-US" sz="1800" dirty="0" smtClean="0"/>
              <a:t>;</a:t>
            </a:r>
            <a:endParaRPr lang="en-US" sz="1800" dirty="0"/>
          </a:p>
          <a:p>
            <a:r>
              <a:rPr lang="en-US" sz="1800" dirty="0"/>
              <a:t>Query OK, 1 row affected (0.00 sec</a:t>
            </a:r>
            <a:r>
              <a:rPr lang="en-US" sz="1800" dirty="0" smtClean="0"/>
              <a:t>)</a:t>
            </a:r>
          </a:p>
          <a:p>
            <a:endParaRPr lang="en-US" sz="1800" dirty="0"/>
          </a:p>
          <a:p>
            <a:endParaRPr lang="en-US" sz="1800" dirty="0" smtClean="0"/>
          </a:p>
          <a:p>
            <a:endParaRPr lang="en-US" sz="1800" dirty="0" smtClean="0"/>
          </a:p>
          <a:p>
            <a:r>
              <a:rPr lang="es-MX" sz="1800" dirty="0"/>
              <a:t>En la consola cmd.exe:</a:t>
            </a:r>
          </a:p>
          <a:p>
            <a:endParaRPr lang="es-MX" sz="1800" dirty="0" smtClean="0"/>
          </a:p>
          <a:p>
            <a:r>
              <a:rPr lang="es-MX" sz="1800" dirty="0"/>
              <a:t>C:\Users\vgarcia\Documents&gt;</a:t>
            </a:r>
            <a:r>
              <a:rPr lang="es-MX" sz="1800" b="1" dirty="0"/>
              <a:t>mysql </a:t>
            </a:r>
            <a:r>
              <a:rPr lang="es-MX" sz="1800" b="1" dirty="0" smtClean="0"/>
              <a:t> -</a:t>
            </a:r>
            <a:r>
              <a:rPr lang="es-MX" sz="1800" b="1" dirty="0"/>
              <a:t>p </a:t>
            </a:r>
            <a:r>
              <a:rPr lang="es-MX" sz="1800" b="1" dirty="0" smtClean="0"/>
              <a:t> -</a:t>
            </a:r>
            <a:r>
              <a:rPr lang="es-MX" sz="1800" b="1" dirty="0"/>
              <a:t>u</a:t>
            </a:r>
            <a:r>
              <a:rPr lang="es-MX" sz="1800" dirty="0"/>
              <a:t> </a:t>
            </a:r>
            <a:r>
              <a:rPr lang="es-MX" sz="1800" dirty="0" smtClean="0"/>
              <a:t> </a:t>
            </a:r>
            <a:r>
              <a:rPr lang="es-MX" sz="1800" i="1" dirty="0" smtClean="0"/>
              <a:t>usuario</a:t>
            </a:r>
          </a:p>
          <a:p>
            <a:pPr marL="109728" indent="0">
              <a:buNone/>
            </a:pPr>
            <a:r>
              <a:rPr lang="es-MX" sz="1800" dirty="0" smtClean="0"/>
              <a:t>				        </a:t>
            </a:r>
            <a:r>
              <a:rPr lang="es-MX" sz="1800" i="1" dirty="0" err="1" smtClean="0"/>
              <a:t>nombre_base_de_datos</a:t>
            </a:r>
            <a:r>
              <a:rPr lang="es-MX" sz="1800" i="1" dirty="0" smtClean="0"/>
              <a:t>  </a:t>
            </a:r>
            <a:r>
              <a:rPr lang="es-MX" sz="1800" b="1" i="1" dirty="0" smtClean="0"/>
              <a:t>&lt;</a:t>
            </a:r>
            <a:r>
              <a:rPr lang="es-MX" sz="1800" dirty="0" smtClean="0"/>
              <a:t>  </a:t>
            </a:r>
            <a:r>
              <a:rPr lang="es-MX" sz="1800" i="1" dirty="0" err="1" smtClean="0"/>
              <a:t>bd.sql</a:t>
            </a:r>
            <a:endParaRPr lang="es-MX" sz="1800" i="1" dirty="0"/>
          </a:p>
          <a:p>
            <a:r>
              <a:rPr lang="es-MX" sz="1800" dirty="0" err="1"/>
              <a:t>Enter</a:t>
            </a:r>
            <a:r>
              <a:rPr lang="es-MX" sz="1800" dirty="0"/>
              <a:t> </a:t>
            </a:r>
            <a:r>
              <a:rPr lang="es-MX" sz="1800" dirty="0" err="1"/>
              <a:t>password</a:t>
            </a:r>
            <a:r>
              <a:rPr lang="es-MX" sz="1800" dirty="0"/>
              <a:t>: </a:t>
            </a:r>
            <a:r>
              <a:rPr lang="es-MX" sz="1800" dirty="0" smtClean="0"/>
              <a:t>****</a:t>
            </a:r>
            <a:endParaRPr lang="es-MX" sz="1800" dirty="0"/>
          </a:p>
        </p:txBody>
      </p:sp>
      <p:sp>
        <p:nvSpPr>
          <p:cNvPr id="3" name="2 Título"/>
          <p:cNvSpPr>
            <a:spLocks noGrp="1"/>
          </p:cNvSpPr>
          <p:nvPr>
            <p:ph type="title"/>
          </p:nvPr>
        </p:nvSpPr>
        <p:spPr/>
        <p:txBody>
          <a:bodyPr/>
          <a:lstStyle/>
          <a:p>
            <a:r>
              <a:rPr lang="es-MX" dirty="0" err="1" smtClean="0"/>
              <a:t>Restore</a:t>
            </a:r>
            <a:r>
              <a:rPr lang="es-MX" dirty="0" smtClean="0"/>
              <a:t> </a:t>
            </a:r>
            <a:r>
              <a:rPr lang="es-MX" dirty="0" err="1" smtClean="0"/>
              <a:t>database</a:t>
            </a:r>
            <a:endParaRPr lang="es-MX" dirty="0"/>
          </a:p>
        </p:txBody>
      </p:sp>
    </p:spTree>
    <p:extLst>
      <p:ext uri="{BB962C8B-B14F-4D97-AF65-F5344CB8AC3E}">
        <p14:creationId xmlns:p14="http://schemas.microsoft.com/office/powerpoint/2010/main" val="366414906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481329"/>
            <a:ext cx="8229600" cy="4179920"/>
          </a:xfrm>
        </p:spPr>
        <p:txBody>
          <a:bodyPr>
            <a:normAutofit lnSpcReduction="10000"/>
          </a:bodyPr>
          <a:lstStyle/>
          <a:p>
            <a:r>
              <a:rPr lang="es-MX" sz="1800" dirty="0" smtClean="0"/>
              <a:t>Las funciones agregadas nos permiten conocer datos estadísticos sobre un conjunto de registros en una base de datos; estas funciones agregadas actúan sobre un campo en específico.</a:t>
            </a:r>
          </a:p>
          <a:p>
            <a:endParaRPr lang="es-MX" sz="1800" dirty="0" smtClean="0"/>
          </a:p>
          <a:p>
            <a:r>
              <a:rPr lang="es-MX" sz="1800" dirty="0" smtClean="0"/>
              <a:t>Principales funciones agregadas:</a:t>
            </a:r>
          </a:p>
          <a:p>
            <a:endParaRPr lang="es-MX" sz="1800" dirty="0" smtClean="0"/>
          </a:p>
          <a:p>
            <a:r>
              <a:rPr lang="es-MX" sz="1800" b="1" dirty="0" err="1"/>
              <a:t>avg</a:t>
            </a:r>
            <a:r>
              <a:rPr lang="es-MX" sz="1800" b="1" dirty="0"/>
              <a:t> </a:t>
            </a:r>
            <a:r>
              <a:rPr lang="es-MX" sz="1800" dirty="0"/>
              <a:t>:  Media de los valores del </a:t>
            </a:r>
            <a:r>
              <a:rPr lang="es-MX" sz="1800" dirty="0" smtClean="0"/>
              <a:t>campo.</a:t>
            </a:r>
            <a:endParaRPr lang="es-MX" sz="1800" dirty="0"/>
          </a:p>
          <a:p>
            <a:r>
              <a:rPr lang="es-MX" sz="1800" b="1" dirty="0"/>
              <a:t>sum </a:t>
            </a:r>
            <a:r>
              <a:rPr lang="es-MX" sz="1800" dirty="0"/>
              <a:t>: Suma de los valores del </a:t>
            </a:r>
            <a:r>
              <a:rPr lang="es-MX" sz="1800" dirty="0" smtClean="0"/>
              <a:t>campo.</a:t>
            </a:r>
            <a:endParaRPr lang="es-MX" sz="1800" dirty="0"/>
          </a:p>
          <a:p>
            <a:r>
              <a:rPr lang="es-MX" sz="1800" b="1" dirty="0" err="1"/>
              <a:t>max</a:t>
            </a:r>
            <a:r>
              <a:rPr lang="es-MX" sz="1800" b="1" dirty="0"/>
              <a:t>/min</a:t>
            </a:r>
            <a:r>
              <a:rPr lang="es-MX" sz="1800" dirty="0"/>
              <a:t> : </a:t>
            </a:r>
            <a:r>
              <a:rPr lang="es-MX" sz="1800" dirty="0" smtClean="0"/>
              <a:t>Máximo </a:t>
            </a:r>
            <a:r>
              <a:rPr lang="es-MX" sz="1800" dirty="0"/>
              <a:t>o </a:t>
            </a:r>
            <a:r>
              <a:rPr lang="es-MX" sz="1800" dirty="0" smtClean="0"/>
              <a:t>mínimo</a:t>
            </a:r>
            <a:r>
              <a:rPr lang="es-MX" sz="1800" dirty="0"/>
              <a:t> </a:t>
            </a:r>
            <a:r>
              <a:rPr lang="es-MX" sz="1800" dirty="0" smtClean="0"/>
              <a:t>existente de una selección de campos especifica.</a:t>
            </a:r>
          </a:p>
          <a:p>
            <a:r>
              <a:rPr lang="es-MX" sz="1800" b="1" dirty="0" err="1" smtClean="0"/>
              <a:t>count</a:t>
            </a:r>
            <a:r>
              <a:rPr lang="es-MX" sz="1800" b="1" dirty="0"/>
              <a:t> </a:t>
            </a:r>
            <a:r>
              <a:rPr lang="es-MX" sz="1800" dirty="0"/>
              <a:t>: </a:t>
            </a:r>
            <a:r>
              <a:rPr lang="es-MX" sz="1800" dirty="0" smtClean="0"/>
              <a:t>Cuenta el número de registros de una selección de campos especifica.</a:t>
            </a:r>
          </a:p>
          <a:p>
            <a:r>
              <a:rPr lang="es-MX" sz="1800" b="1" dirty="0" err="1" smtClean="0"/>
              <a:t>group</a:t>
            </a:r>
            <a:r>
              <a:rPr lang="es-MX" sz="1800" b="1" dirty="0" smtClean="0"/>
              <a:t> </a:t>
            </a:r>
            <a:r>
              <a:rPr lang="es-MX" sz="1800" b="1" dirty="0" err="1"/>
              <a:t>by</a:t>
            </a:r>
            <a:r>
              <a:rPr lang="es-MX" sz="1800" dirty="0"/>
              <a:t> : Agrupa </a:t>
            </a:r>
            <a:r>
              <a:rPr lang="es-MX" sz="1800" dirty="0" smtClean="0"/>
              <a:t>los registros </a:t>
            </a:r>
            <a:r>
              <a:rPr lang="es-MX" sz="1800" dirty="0"/>
              <a:t>por el campo </a:t>
            </a:r>
            <a:r>
              <a:rPr lang="es-MX" sz="1800" dirty="0" smtClean="0"/>
              <a:t>indicado; si añadimos</a:t>
            </a:r>
            <a:r>
              <a:rPr lang="es-MX" sz="1800" dirty="0"/>
              <a:t> </a:t>
            </a:r>
            <a:r>
              <a:rPr lang="es-MX" sz="1800" b="1" dirty="0"/>
              <a:t>DESC </a:t>
            </a:r>
            <a:r>
              <a:rPr lang="es-MX" sz="1800" dirty="0"/>
              <a:t>o </a:t>
            </a:r>
            <a:r>
              <a:rPr lang="es-MX" sz="1800" b="1" dirty="0"/>
              <a:t>ASC </a:t>
            </a:r>
            <a:r>
              <a:rPr lang="es-MX" sz="1800" dirty="0"/>
              <a:t>lo </a:t>
            </a:r>
            <a:r>
              <a:rPr lang="es-MX" sz="1800" dirty="0" smtClean="0"/>
              <a:t>hará </a:t>
            </a:r>
            <a:r>
              <a:rPr lang="es-MX" sz="1800" dirty="0"/>
              <a:t>de forma descendente o </a:t>
            </a:r>
            <a:r>
              <a:rPr lang="es-MX" sz="1800" dirty="0" smtClean="0"/>
              <a:t>ascendente.</a:t>
            </a:r>
            <a:endParaRPr lang="es-MX" sz="1800" dirty="0"/>
          </a:p>
          <a:p>
            <a:endParaRPr lang="es-MX" sz="1800" dirty="0"/>
          </a:p>
          <a:p>
            <a:pPr marL="109728" indent="0">
              <a:buNone/>
            </a:pPr>
            <a:endParaRPr lang="es-MX" sz="1800" dirty="0"/>
          </a:p>
          <a:p>
            <a:pPr marL="109728" indent="0">
              <a:buNone/>
            </a:pPr>
            <a:endParaRPr lang="es-MX" sz="1800" dirty="0"/>
          </a:p>
        </p:txBody>
      </p:sp>
      <p:sp>
        <p:nvSpPr>
          <p:cNvPr id="3" name="2 Título"/>
          <p:cNvSpPr>
            <a:spLocks noGrp="1"/>
          </p:cNvSpPr>
          <p:nvPr>
            <p:ph type="title"/>
          </p:nvPr>
        </p:nvSpPr>
        <p:spPr/>
        <p:txBody>
          <a:bodyPr/>
          <a:lstStyle/>
          <a:p>
            <a:r>
              <a:rPr lang="es-MX" dirty="0" smtClean="0"/>
              <a:t>Funciones Agregadas</a:t>
            </a:r>
            <a:endParaRPr lang="es-MX" dirty="0"/>
          </a:p>
        </p:txBody>
      </p:sp>
    </p:spTree>
    <p:extLst>
      <p:ext uri="{BB962C8B-B14F-4D97-AF65-F5344CB8AC3E}">
        <p14:creationId xmlns:p14="http://schemas.microsoft.com/office/powerpoint/2010/main" val="98110104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67544" y="1340768"/>
            <a:ext cx="8229600" cy="4755984"/>
          </a:xfrm>
        </p:spPr>
        <p:txBody>
          <a:bodyPr>
            <a:normAutofit fontScale="85000" lnSpcReduction="10000"/>
          </a:bodyPr>
          <a:lstStyle/>
          <a:p>
            <a:r>
              <a:rPr lang="es-MX" sz="1800" dirty="0" smtClean="0"/>
              <a:t>Ejemplo:</a:t>
            </a:r>
          </a:p>
          <a:p>
            <a:endParaRPr lang="es-MX" sz="1800" dirty="0"/>
          </a:p>
          <a:p>
            <a:r>
              <a:rPr lang="es-MX" sz="1800" dirty="0" err="1"/>
              <a:t>mysql</a:t>
            </a:r>
            <a:r>
              <a:rPr lang="es-MX" sz="1800" dirty="0"/>
              <a:t>&gt; </a:t>
            </a:r>
            <a:r>
              <a:rPr lang="es-MX" sz="1800" b="1" dirty="0" smtClean="0"/>
              <a:t>SELECT </a:t>
            </a:r>
            <a:r>
              <a:rPr lang="es-MX" sz="1800" b="1" dirty="0" err="1"/>
              <a:t>count</a:t>
            </a:r>
            <a:r>
              <a:rPr lang="es-MX" sz="1800" b="1" dirty="0"/>
              <a:t>(</a:t>
            </a:r>
            <a:r>
              <a:rPr lang="es-MX" sz="1800" dirty="0" err="1"/>
              <a:t>e.nombre</a:t>
            </a:r>
            <a:r>
              <a:rPr lang="es-MX" sz="1800" b="1" dirty="0"/>
              <a:t>)</a:t>
            </a:r>
            <a:r>
              <a:rPr lang="es-MX" sz="1800" dirty="0"/>
              <a:t> </a:t>
            </a:r>
            <a:r>
              <a:rPr lang="es-MX" sz="1800" dirty="0" err="1"/>
              <a:t>no_empleados</a:t>
            </a:r>
            <a:r>
              <a:rPr lang="es-MX" sz="1800" dirty="0"/>
              <a:t>, </a:t>
            </a:r>
            <a:r>
              <a:rPr lang="es-MX" sz="1800" dirty="0" err="1"/>
              <a:t>d.nombre</a:t>
            </a:r>
            <a:r>
              <a:rPr lang="es-MX" sz="1800" dirty="0"/>
              <a:t> departamento </a:t>
            </a:r>
            <a:endParaRPr lang="es-MX" sz="1800" dirty="0" smtClean="0"/>
          </a:p>
          <a:p>
            <a:r>
              <a:rPr lang="es-MX" sz="1800" b="1" dirty="0" smtClean="0"/>
              <a:t>FROM</a:t>
            </a:r>
            <a:r>
              <a:rPr lang="es-MX" sz="1800" dirty="0" smtClean="0"/>
              <a:t> empleado e</a:t>
            </a:r>
            <a:r>
              <a:rPr lang="es-MX" sz="1800" dirty="0"/>
              <a:t>, </a:t>
            </a:r>
            <a:r>
              <a:rPr lang="es-MX" sz="1800" dirty="0" err="1"/>
              <a:t>dept_emp</a:t>
            </a:r>
            <a:r>
              <a:rPr lang="es-MX" sz="1800" dirty="0"/>
              <a:t> de, departamento d </a:t>
            </a:r>
            <a:endParaRPr lang="es-MX" sz="1800" dirty="0" smtClean="0"/>
          </a:p>
          <a:p>
            <a:r>
              <a:rPr lang="es-MX" sz="1800" b="1" dirty="0" smtClean="0"/>
              <a:t>WHERE</a:t>
            </a:r>
            <a:r>
              <a:rPr lang="es-MX" sz="1800" dirty="0" smtClean="0"/>
              <a:t> </a:t>
            </a:r>
            <a:r>
              <a:rPr lang="es-MX" sz="1800" dirty="0" err="1"/>
              <a:t>e.id_emp</a:t>
            </a:r>
            <a:r>
              <a:rPr lang="es-MX" sz="1800" dirty="0"/>
              <a:t> = </a:t>
            </a:r>
            <a:r>
              <a:rPr lang="es-MX" sz="1800" dirty="0" err="1"/>
              <a:t>de.id_emp</a:t>
            </a:r>
            <a:r>
              <a:rPr lang="es-MX" sz="1800" dirty="0"/>
              <a:t> </a:t>
            </a:r>
            <a:r>
              <a:rPr lang="es-MX" sz="1800" b="1" dirty="0" smtClean="0"/>
              <a:t>AND</a:t>
            </a:r>
            <a:r>
              <a:rPr lang="es-MX" sz="1800" dirty="0" smtClean="0"/>
              <a:t> </a:t>
            </a:r>
            <a:r>
              <a:rPr lang="es-MX" sz="1800" dirty="0" err="1"/>
              <a:t>de.id_dept</a:t>
            </a:r>
            <a:r>
              <a:rPr lang="es-MX" sz="1800" dirty="0"/>
              <a:t> = </a:t>
            </a:r>
            <a:r>
              <a:rPr lang="es-MX" sz="1800" dirty="0" err="1" smtClean="0"/>
              <a:t>d.id_dept</a:t>
            </a:r>
            <a:r>
              <a:rPr lang="es-MX" sz="1800" dirty="0" smtClean="0"/>
              <a:t> </a:t>
            </a:r>
            <a:r>
              <a:rPr lang="es-MX" sz="1800" b="1" dirty="0" err="1"/>
              <a:t>group</a:t>
            </a:r>
            <a:r>
              <a:rPr lang="es-MX" sz="1800" b="1" dirty="0"/>
              <a:t> </a:t>
            </a:r>
            <a:r>
              <a:rPr lang="es-MX" sz="1800" b="1" dirty="0" err="1"/>
              <a:t>by</a:t>
            </a:r>
            <a:r>
              <a:rPr lang="es-MX" sz="1800" b="1" dirty="0"/>
              <a:t>(</a:t>
            </a:r>
            <a:r>
              <a:rPr lang="es-MX" sz="1800" dirty="0" err="1"/>
              <a:t>d.id_dept</a:t>
            </a:r>
            <a:r>
              <a:rPr lang="es-MX" sz="1800" b="1" dirty="0"/>
              <a:t>)</a:t>
            </a:r>
            <a:r>
              <a:rPr lang="es-MX" sz="1800" dirty="0"/>
              <a:t>;</a:t>
            </a:r>
          </a:p>
          <a:p>
            <a:r>
              <a:rPr lang="es-MX" sz="1800" dirty="0"/>
              <a:t>+--------------+---------------------+</a:t>
            </a:r>
          </a:p>
          <a:p>
            <a:r>
              <a:rPr lang="es-MX" sz="1800" dirty="0"/>
              <a:t>| </a:t>
            </a:r>
            <a:r>
              <a:rPr lang="es-MX" sz="1800" dirty="0" err="1" smtClean="0"/>
              <a:t>no_empleado</a:t>
            </a:r>
            <a:r>
              <a:rPr lang="es-MX" sz="1800" dirty="0" smtClean="0"/>
              <a:t>      | </a:t>
            </a:r>
            <a:r>
              <a:rPr lang="es-MX" sz="1800" dirty="0"/>
              <a:t>departamento      </a:t>
            </a:r>
            <a:r>
              <a:rPr lang="es-MX" sz="1800" dirty="0" smtClean="0"/>
              <a:t>           </a:t>
            </a:r>
            <a:r>
              <a:rPr lang="es-MX" sz="1800" dirty="0"/>
              <a:t>|</a:t>
            </a:r>
          </a:p>
          <a:p>
            <a:r>
              <a:rPr lang="es-MX" sz="1800" dirty="0"/>
              <a:t>+--------------+---------------------+</a:t>
            </a:r>
          </a:p>
          <a:p>
            <a:r>
              <a:rPr lang="es-MX" sz="1800" dirty="0"/>
              <a:t>|            3 </a:t>
            </a:r>
            <a:r>
              <a:rPr lang="es-MX" sz="1800" dirty="0" smtClean="0"/>
              <a:t>             | </a:t>
            </a:r>
            <a:r>
              <a:rPr lang="es-MX" sz="1800" dirty="0"/>
              <a:t>ADMINISTRACION    </a:t>
            </a:r>
            <a:r>
              <a:rPr lang="es-MX" sz="1800" dirty="0" smtClean="0"/>
              <a:t>       </a:t>
            </a:r>
            <a:r>
              <a:rPr lang="es-MX" sz="1800" dirty="0"/>
              <a:t>|</a:t>
            </a:r>
          </a:p>
          <a:p>
            <a:r>
              <a:rPr lang="es-MX" sz="1800" dirty="0"/>
              <a:t>|            3 </a:t>
            </a:r>
            <a:r>
              <a:rPr lang="es-MX" sz="1800" dirty="0" smtClean="0"/>
              <a:t>             | </a:t>
            </a:r>
            <a:r>
              <a:rPr lang="es-MX" sz="1800" dirty="0"/>
              <a:t>COMPRAS     </a:t>
            </a:r>
            <a:r>
              <a:rPr lang="es-MX" sz="1800" dirty="0" smtClean="0"/>
              <a:t>                  |</a:t>
            </a:r>
            <a:endParaRPr lang="es-MX" sz="1800" dirty="0"/>
          </a:p>
          <a:p>
            <a:r>
              <a:rPr lang="es-MX" sz="1800" dirty="0"/>
              <a:t>|            </a:t>
            </a:r>
            <a:r>
              <a:rPr lang="es-MX" sz="1800" dirty="0" smtClean="0"/>
              <a:t>3              </a:t>
            </a:r>
            <a:r>
              <a:rPr lang="es-MX" sz="1800" dirty="0"/>
              <a:t>| FINANZAS    </a:t>
            </a:r>
            <a:r>
              <a:rPr lang="es-MX" sz="1800" dirty="0" smtClean="0"/>
              <a:t>                   </a:t>
            </a:r>
            <a:r>
              <a:rPr lang="es-MX" sz="1800" dirty="0"/>
              <a:t>|</a:t>
            </a:r>
          </a:p>
          <a:p>
            <a:r>
              <a:rPr lang="es-MX" sz="1800" dirty="0"/>
              <a:t>|            2 </a:t>
            </a:r>
            <a:r>
              <a:rPr lang="es-MX" sz="1800" dirty="0" smtClean="0"/>
              <a:t>             | </a:t>
            </a:r>
            <a:r>
              <a:rPr lang="es-MX" sz="1800" dirty="0"/>
              <a:t>GERENCIA       </a:t>
            </a:r>
            <a:r>
              <a:rPr lang="es-MX" sz="1800" dirty="0" smtClean="0"/>
              <a:t>                </a:t>
            </a:r>
            <a:r>
              <a:rPr lang="es-MX" sz="1800" dirty="0"/>
              <a:t>|</a:t>
            </a:r>
          </a:p>
          <a:p>
            <a:r>
              <a:rPr lang="es-MX" sz="1800" dirty="0"/>
              <a:t>|            </a:t>
            </a:r>
            <a:r>
              <a:rPr lang="es-MX" sz="1800" dirty="0" smtClean="0"/>
              <a:t>2              </a:t>
            </a:r>
            <a:r>
              <a:rPr lang="es-MX" sz="1800" dirty="0"/>
              <a:t>| MERCADOTECNIA     </a:t>
            </a:r>
            <a:r>
              <a:rPr lang="es-MX" sz="1800" dirty="0" smtClean="0"/>
              <a:t>      </a:t>
            </a:r>
            <a:r>
              <a:rPr lang="es-MX" sz="1800" dirty="0"/>
              <a:t>|</a:t>
            </a:r>
          </a:p>
          <a:p>
            <a:r>
              <a:rPr lang="es-MX" sz="1800" dirty="0"/>
              <a:t>|            </a:t>
            </a:r>
            <a:r>
              <a:rPr lang="es-MX" sz="1800" dirty="0" smtClean="0"/>
              <a:t>2              </a:t>
            </a:r>
            <a:r>
              <a:rPr lang="es-MX" sz="1800" dirty="0"/>
              <a:t>| RECURSOS HUMANOS  </a:t>
            </a:r>
            <a:r>
              <a:rPr lang="es-MX" sz="1800" dirty="0" smtClean="0"/>
              <a:t>   </a:t>
            </a:r>
            <a:r>
              <a:rPr lang="es-MX" sz="1800" dirty="0"/>
              <a:t>|</a:t>
            </a:r>
          </a:p>
          <a:p>
            <a:r>
              <a:rPr lang="es-MX" sz="1800" dirty="0"/>
              <a:t>|            </a:t>
            </a:r>
            <a:r>
              <a:rPr lang="es-MX" sz="1800" dirty="0" smtClean="0"/>
              <a:t>2              </a:t>
            </a:r>
            <a:r>
              <a:rPr lang="es-MX" sz="1800" dirty="0"/>
              <a:t>| RECURSOS MATERIALES </a:t>
            </a:r>
            <a:r>
              <a:rPr lang="es-MX" sz="1800" dirty="0" smtClean="0"/>
              <a:t> |</a:t>
            </a:r>
            <a:endParaRPr lang="es-MX" sz="1800" dirty="0"/>
          </a:p>
          <a:p>
            <a:r>
              <a:rPr lang="es-MX" sz="1800" dirty="0"/>
              <a:t>|            3 </a:t>
            </a:r>
            <a:r>
              <a:rPr lang="es-MX" sz="1800" dirty="0" smtClean="0"/>
              <a:t>             | </a:t>
            </a:r>
            <a:r>
              <a:rPr lang="es-MX" sz="1800" dirty="0"/>
              <a:t>VENTAS             </a:t>
            </a:r>
            <a:r>
              <a:rPr lang="es-MX" sz="1800" dirty="0" smtClean="0"/>
              <a:t>             </a:t>
            </a:r>
            <a:r>
              <a:rPr lang="es-MX" sz="1800" dirty="0"/>
              <a:t>|</a:t>
            </a:r>
          </a:p>
          <a:p>
            <a:r>
              <a:rPr lang="es-MX" sz="1800" dirty="0"/>
              <a:t>+--------------+---------------------+</a:t>
            </a:r>
          </a:p>
          <a:p>
            <a:r>
              <a:rPr lang="es-MX" sz="1800" dirty="0"/>
              <a:t>8 </a:t>
            </a:r>
            <a:r>
              <a:rPr lang="es-MX" sz="1800" dirty="0" err="1"/>
              <a:t>rows</a:t>
            </a:r>
            <a:r>
              <a:rPr lang="es-MX" sz="1800" dirty="0"/>
              <a:t> in set (0.04 </a:t>
            </a:r>
            <a:r>
              <a:rPr lang="es-MX" sz="1800" dirty="0" err="1"/>
              <a:t>sec</a:t>
            </a:r>
            <a:r>
              <a:rPr lang="es-MX" sz="1800" dirty="0"/>
              <a:t>)</a:t>
            </a:r>
            <a:endParaRPr lang="es-MX" sz="1800" dirty="0"/>
          </a:p>
          <a:p>
            <a:endParaRPr lang="es-MX" sz="1800" dirty="0"/>
          </a:p>
          <a:p>
            <a:pPr marL="109728" indent="0">
              <a:buNone/>
            </a:pPr>
            <a:endParaRPr lang="es-MX" sz="1800" dirty="0"/>
          </a:p>
          <a:p>
            <a:pPr marL="109728" indent="0">
              <a:buNone/>
            </a:pPr>
            <a:endParaRPr lang="es-MX" sz="1800" dirty="0"/>
          </a:p>
        </p:txBody>
      </p:sp>
      <p:sp>
        <p:nvSpPr>
          <p:cNvPr id="3" name="2 Título"/>
          <p:cNvSpPr>
            <a:spLocks noGrp="1"/>
          </p:cNvSpPr>
          <p:nvPr>
            <p:ph type="title"/>
          </p:nvPr>
        </p:nvSpPr>
        <p:spPr/>
        <p:txBody>
          <a:bodyPr/>
          <a:lstStyle/>
          <a:p>
            <a:r>
              <a:rPr lang="es-MX" dirty="0" smtClean="0"/>
              <a:t>Funciones Agregadas</a:t>
            </a:r>
            <a:endParaRPr lang="es-MX" dirty="0"/>
          </a:p>
        </p:txBody>
      </p:sp>
    </p:spTree>
    <p:extLst>
      <p:ext uri="{BB962C8B-B14F-4D97-AF65-F5344CB8AC3E}">
        <p14:creationId xmlns:p14="http://schemas.microsoft.com/office/powerpoint/2010/main" val="49849936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contenido"/>
          <p:cNvSpPr>
            <a:spLocks noGrp="1"/>
          </p:cNvSpPr>
          <p:nvPr>
            <p:ph idx="1"/>
          </p:nvPr>
        </p:nvSpPr>
        <p:spPr/>
        <p:txBody>
          <a:bodyPr/>
          <a:lstStyle/>
          <a:p>
            <a:endParaRPr lang="es-MX"/>
          </a:p>
        </p:txBody>
      </p:sp>
      <p:pic>
        <p:nvPicPr>
          <p:cNvPr id="1026" name="Picture 2" descr="F:\3ct\Visual_SQL_JOINS_ori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
            <a:ext cx="8744316" cy="6879586"/>
          </a:xfrm>
          <a:prstGeom prst="rect">
            <a:avLst/>
          </a:prstGeom>
          <a:noFill/>
          <a:extLst>
            <a:ext uri="{909E8E84-426E-40DD-AFC4-6F175D3DCCD1}">
              <a14:hiddenFill xmlns:a14="http://schemas.microsoft.com/office/drawing/2010/main">
                <a:solidFill>
                  <a:srgbClr val="FFFFFF"/>
                </a:solidFill>
              </a14:hiddenFill>
            </a:ext>
          </a:extLst>
        </p:spPr>
      </p:pic>
      <p:sp>
        <p:nvSpPr>
          <p:cNvPr id="5" name="4 Título"/>
          <p:cNvSpPr>
            <a:spLocks noGrp="1"/>
          </p:cNvSpPr>
          <p:nvPr>
            <p:ph type="title"/>
          </p:nvPr>
        </p:nvSpPr>
        <p:spPr/>
        <p:txBody>
          <a:bodyPr/>
          <a:lstStyle/>
          <a:p>
            <a:endParaRPr lang="es-MX"/>
          </a:p>
        </p:txBody>
      </p:sp>
    </p:spTree>
    <p:extLst>
      <p:ext uri="{BB962C8B-B14F-4D97-AF65-F5344CB8AC3E}">
        <p14:creationId xmlns:p14="http://schemas.microsoft.com/office/powerpoint/2010/main" val="86633202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normAutofit fontScale="90000"/>
          </a:bodyPr>
          <a:lstStyle/>
          <a:p>
            <a:r>
              <a:rPr lang="es-MX" dirty="0" smtClean="0"/>
              <a:t>Evaluación: Diagrama E/R Base de Datos Distribuidora.</a:t>
            </a:r>
            <a:endParaRPr lang="es-MX" dirty="0"/>
          </a:p>
        </p:txBody>
      </p:sp>
      <p:pic>
        <p:nvPicPr>
          <p:cNvPr id="1027" name="Picture 3" descr="C:\Users\vgarcia\Desktop\ER_distribuidor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33" y="1384895"/>
            <a:ext cx="9176411" cy="52124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313922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normAutofit fontScale="90000"/>
          </a:bodyPr>
          <a:lstStyle/>
          <a:p>
            <a:r>
              <a:rPr lang="es-MX" dirty="0" smtClean="0"/>
              <a:t>Evaluación: Relacional Base de Datos Distribuidora.</a:t>
            </a:r>
            <a:endParaRPr lang="es-MX" dirty="0"/>
          </a:p>
        </p:txBody>
      </p:sp>
      <p:pic>
        <p:nvPicPr>
          <p:cNvPr id="2051" name="Picture 3" descr="C:\Users\vgarcia\Desktop\RELACIONAL_distribuidor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54" y="1307397"/>
            <a:ext cx="9001000" cy="55535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304805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normAutofit fontScale="90000"/>
          </a:bodyPr>
          <a:lstStyle/>
          <a:p>
            <a:r>
              <a:rPr lang="es-MX" dirty="0" smtClean="0"/>
              <a:t>Evaluación: Diagrama E/R Base de Datos Empresa.</a:t>
            </a:r>
            <a:endParaRPr lang="es-MX" dirty="0"/>
          </a:p>
        </p:txBody>
      </p:sp>
      <p:pic>
        <p:nvPicPr>
          <p:cNvPr id="1026" name="Picture 2" descr="C:\Users\vgarcia\Desktop\ER_empres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343849"/>
            <a:ext cx="7848872" cy="55286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478934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normAutofit fontScale="90000"/>
          </a:bodyPr>
          <a:lstStyle/>
          <a:p>
            <a:r>
              <a:rPr lang="es-MX" dirty="0" smtClean="0"/>
              <a:t>Evaluación: Relacional Base de Datos Empresa.</a:t>
            </a:r>
            <a:endParaRPr lang="es-MX" dirty="0"/>
          </a:p>
        </p:txBody>
      </p:sp>
      <p:pic>
        <p:nvPicPr>
          <p:cNvPr id="2050" name="Picture 2" descr="C:\Users\vgarcia\Desktop\RELACIONAL_empres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852" y="1319213"/>
            <a:ext cx="8866644" cy="55387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802085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481329"/>
            <a:ext cx="8229600" cy="4179920"/>
          </a:xfrm>
        </p:spPr>
        <p:txBody>
          <a:bodyPr>
            <a:normAutofit/>
          </a:bodyPr>
          <a:lstStyle/>
          <a:p>
            <a:r>
              <a:rPr lang="es-MX" sz="1800" dirty="0" smtClean="0"/>
              <a:t>Generar diagrama E/R y Relacional de diapositiva 22 (distribuidora).</a:t>
            </a:r>
          </a:p>
          <a:p>
            <a:r>
              <a:rPr lang="es-MX" sz="1800" dirty="0" smtClean="0"/>
              <a:t>Generar script de BD de diapositiva 22 (distribuidora).</a:t>
            </a:r>
          </a:p>
          <a:p>
            <a:r>
              <a:rPr lang="es-MX" sz="1800" dirty="0"/>
              <a:t>Poblar BD </a:t>
            </a:r>
            <a:r>
              <a:rPr lang="es-MX" sz="1800" dirty="0" smtClean="0"/>
              <a:t>diapositiva 22 (distribuidora) </a:t>
            </a:r>
            <a:r>
              <a:rPr lang="es-MX" sz="1800" dirty="0"/>
              <a:t>con INSERT INTO y LOAD DATA</a:t>
            </a:r>
            <a:r>
              <a:rPr lang="es-MX" sz="1800" dirty="0" smtClean="0"/>
              <a:t>.</a:t>
            </a:r>
          </a:p>
          <a:p>
            <a:r>
              <a:rPr lang="es-MX" sz="1800" dirty="0"/>
              <a:t>Generar diagrama E/R y Relacional de BD empresa.</a:t>
            </a:r>
          </a:p>
          <a:p>
            <a:r>
              <a:rPr lang="es-MX" sz="1800" dirty="0"/>
              <a:t>Poblar BD empresa con INSERT INTO y LOAD DATA.</a:t>
            </a:r>
          </a:p>
          <a:p>
            <a:endParaRPr lang="es-MX" sz="1800" dirty="0"/>
          </a:p>
          <a:p>
            <a:endParaRPr lang="es-MX" sz="1800" dirty="0"/>
          </a:p>
        </p:txBody>
      </p:sp>
      <p:sp>
        <p:nvSpPr>
          <p:cNvPr id="3" name="2 Título"/>
          <p:cNvSpPr>
            <a:spLocks noGrp="1"/>
          </p:cNvSpPr>
          <p:nvPr>
            <p:ph type="title"/>
          </p:nvPr>
        </p:nvSpPr>
        <p:spPr/>
        <p:txBody>
          <a:bodyPr/>
          <a:lstStyle/>
          <a:p>
            <a:r>
              <a:rPr lang="es-MX" dirty="0" smtClean="0"/>
              <a:t>Evaluación</a:t>
            </a:r>
            <a:endParaRPr lang="es-MX" dirty="0"/>
          </a:p>
        </p:txBody>
      </p:sp>
    </p:spTree>
    <p:extLst>
      <p:ext uri="{BB962C8B-B14F-4D97-AF65-F5344CB8AC3E}">
        <p14:creationId xmlns:p14="http://schemas.microsoft.com/office/powerpoint/2010/main" val="124422274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urrencia">
  <a:themeElements>
    <a:clrScheme name="Concurrencia">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urrencia">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urrencia">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1606</TotalTime>
  <Words>3067</Words>
  <Application>Microsoft Office PowerPoint</Application>
  <PresentationFormat>Presentación en pantalla (4:3)</PresentationFormat>
  <Paragraphs>563</Paragraphs>
  <Slides>62</Slides>
  <Notes>0</Notes>
  <HiddenSlides>0</HiddenSlides>
  <MMClips>0</MMClips>
  <ScaleCrop>false</ScaleCrop>
  <HeadingPairs>
    <vt:vector size="4" baseType="variant">
      <vt:variant>
        <vt:lpstr>Tema</vt:lpstr>
      </vt:variant>
      <vt:variant>
        <vt:i4>1</vt:i4>
      </vt:variant>
      <vt:variant>
        <vt:lpstr>Títulos de diapositiva</vt:lpstr>
      </vt:variant>
      <vt:variant>
        <vt:i4>62</vt:i4>
      </vt:variant>
    </vt:vector>
  </HeadingPairs>
  <TitlesOfParts>
    <vt:vector size="63" baseType="lpstr">
      <vt:lpstr>Concurrencia</vt:lpstr>
      <vt:lpstr>Curso  Base de Datos I </vt:lpstr>
      <vt:lpstr>Contenido del Curso:</vt:lpstr>
      <vt:lpstr>Contenido del Curso :</vt:lpstr>
      <vt:lpstr>Contenido del Curso :</vt:lpstr>
      <vt:lpstr>Contenido del Curso :</vt:lpstr>
      <vt:lpstr>Almacenamiento clásico de la información</vt:lpstr>
      <vt:lpstr>Almacenamiento orientado al Proceso  vs  Almacenamiento orientado a los datos</vt:lpstr>
      <vt:lpstr>Almacenamiento orientado al Proceso  vs  Almacenamiento orientado a los datos</vt:lpstr>
      <vt:lpstr>Almacenamiento orientado al Proceso  vs  Almacenamiento orientado a los datos</vt:lpstr>
      <vt:lpstr>Almacenamiento orientado al Proceso  vs  Almacenamiento orientado a los datos</vt:lpstr>
      <vt:lpstr>Base de Datos</vt:lpstr>
      <vt:lpstr>Sistema Gestor de Base de Datos DBMS</vt:lpstr>
      <vt:lpstr>Conceptos de Base de Datos</vt:lpstr>
      <vt:lpstr>Conceptos de Base de Datos</vt:lpstr>
      <vt:lpstr>Diseño de Base de Datos</vt:lpstr>
      <vt:lpstr>Diseño de Base de Datos Etapas</vt:lpstr>
      <vt:lpstr>Diseño Conceptual</vt:lpstr>
      <vt:lpstr>Diseño Conceptual: Modelo E/R</vt:lpstr>
      <vt:lpstr>Diseño Conceptual: Modelo E/R</vt:lpstr>
      <vt:lpstr>Diseño Conceptual: Modelo E/R</vt:lpstr>
      <vt:lpstr>Diseño Conceptual: Modelo E/R</vt:lpstr>
      <vt:lpstr>Diseño Conceptual: Modelo E/R</vt:lpstr>
      <vt:lpstr>Diseño Lógico</vt:lpstr>
      <vt:lpstr>Diseño Lógico</vt:lpstr>
      <vt:lpstr>Diseño Lógico</vt:lpstr>
      <vt:lpstr>SQL: DDL y DML</vt:lpstr>
      <vt:lpstr>SQL: DDL y DML</vt:lpstr>
      <vt:lpstr>SQL: DDL y DML</vt:lpstr>
      <vt:lpstr>SQL: DDL y DML</vt:lpstr>
      <vt:lpstr>Creación de la Base de Datos</vt:lpstr>
      <vt:lpstr>Tipos de Datos</vt:lpstr>
      <vt:lpstr>Tipos de Datos para Texto</vt:lpstr>
      <vt:lpstr>Tipos de Datos para Números</vt:lpstr>
      <vt:lpstr>Tipos de Datos para Fecha y Hora</vt:lpstr>
      <vt:lpstr>Tipos de Datos para otros campos</vt:lpstr>
      <vt:lpstr>Restricciones</vt:lpstr>
      <vt:lpstr>Restricciones</vt:lpstr>
      <vt:lpstr>Restricciones</vt:lpstr>
      <vt:lpstr>Creación de Tablas</vt:lpstr>
      <vt:lpstr>Creación de Tablas</vt:lpstr>
      <vt:lpstr>Creación de Tablas</vt:lpstr>
      <vt:lpstr>Poblar tablas con INSERT INTO</vt:lpstr>
      <vt:lpstr>Poblar tablas con LOAD DATA</vt:lpstr>
      <vt:lpstr>Generación de consultas</vt:lpstr>
      <vt:lpstr>Generación de consultas</vt:lpstr>
      <vt:lpstr>Generación de consultas</vt:lpstr>
      <vt:lpstr>Generación de consultas</vt:lpstr>
      <vt:lpstr>Generación de consultas de dos o más tablas</vt:lpstr>
      <vt:lpstr>Actualización de registros</vt:lpstr>
      <vt:lpstr>Eliminación de registros</vt:lpstr>
      <vt:lpstr>Operaciones sobre columnas</vt:lpstr>
      <vt:lpstr>Operaciones sobre columnas</vt:lpstr>
      <vt:lpstr>Backup database</vt:lpstr>
      <vt:lpstr>Restore database</vt:lpstr>
      <vt:lpstr>Funciones Agregadas</vt:lpstr>
      <vt:lpstr>Funciones Agregadas</vt:lpstr>
      <vt:lpstr>Presentación de PowerPoint</vt:lpstr>
      <vt:lpstr>Evaluación: Diagrama E/R Base de Datos Distribuidora.</vt:lpstr>
      <vt:lpstr>Evaluación: Relacional Base de Datos Distribuidora.</vt:lpstr>
      <vt:lpstr>Evaluación: Diagrama E/R Base de Datos Empresa.</vt:lpstr>
      <vt:lpstr>Evaluación: Relacional Base de Datos Empresa.</vt:lpstr>
      <vt:lpstr>Evaluación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Curso  Base de Datos I</dc:title>
  <dc:creator>vgarcia</dc:creator>
  <cp:lastModifiedBy>vgarcia</cp:lastModifiedBy>
  <cp:revision>79</cp:revision>
  <dcterms:created xsi:type="dcterms:W3CDTF">2013-02-16T02:25:42Z</dcterms:created>
  <dcterms:modified xsi:type="dcterms:W3CDTF">2013-03-16T05:41:34Z</dcterms:modified>
</cp:coreProperties>
</file>